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4380"/>
    <p:restoredTop sz="94660"/>
  </p:normalViewPr>
  <p:slideViewPr>
    <p:cSldViewPr>
      <p:cViewPr varScale="1">
        <p:scale>
          <a:sx n="66" d="100"/>
          <a:sy n="66" d="100"/>
        </p:scale>
        <p:origin x="-150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fld id="{1C14A06D-5B7C-4D46-B1C3-E7A0CB18D2EC}" type="datetimeFigureOut">
              <a:rPr lang="ar-IQ" smtClean="0"/>
              <a:pPr/>
              <a:t>19/01/1439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E996002B-C7DF-4817-B799-DE03837D4982}" type="slidenum">
              <a:rPr lang="ar-IQ" smtClean="0"/>
              <a:pPr/>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1C14A06D-5B7C-4D46-B1C3-E7A0CB18D2EC}" type="datetimeFigureOut">
              <a:rPr lang="ar-IQ" smtClean="0"/>
              <a:pPr/>
              <a:t>19/01/1439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E996002B-C7DF-4817-B799-DE03837D4982}"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1C14A06D-5B7C-4D46-B1C3-E7A0CB18D2EC}" type="datetimeFigureOut">
              <a:rPr lang="ar-IQ" smtClean="0"/>
              <a:pPr/>
              <a:t>19/01/1439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E996002B-C7DF-4817-B799-DE03837D4982}" type="slidenum">
              <a:rPr lang="ar-IQ" smtClean="0"/>
              <a:pPr/>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1C14A06D-5B7C-4D46-B1C3-E7A0CB18D2EC}" type="datetimeFigureOut">
              <a:rPr lang="ar-IQ" smtClean="0"/>
              <a:pPr/>
              <a:t>19/01/1439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E996002B-C7DF-4817-B799-DE03837D4982}" type="slidenum">
              <a:rPr lang="ar-IQ" smtClean="0"/>
              <a:pPr/>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14A06D-5B7C-4D46-B1C3-E7A0CB18D2EC}" type="datetimeFigureOut">
              <a:rPr lang="ar-IQ" smtClean="0"/>
              <a:pPr/>
              <a:t>19/01/1439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E996002B-C7DF-4817-B799-DE03837D4982}" type="slidenum">
              <a:rPr lang="ar-IQ" smtClean="0"/>
              <a:pPr/>
              <a:t>‹#›</a:t>
            </a:fld>
            <a:endParaRPr lang="ar-IQ"/>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fld id="{1C14A06D-5B7C-4D46-B1C3-E7A0CB18D2EC}" type="datetimeFigureOut">
              <a:rPr lang="ar-IQ" smtClean="0"/>
              <a:pPr/>
              <a:t>19/01/1439</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E996002B-C7DF-4817-B799-DE03837D4982}" type="slidenum">
              <a:rPr lang="ar-IQ" smtClean="0"/>
              <a:pPr/>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fld id="{1C14A06D-5B7C-4D46-B1C3-E7A0CB18D2EC}" type="datetimeFigureOut">
              <a:rPr lang="ar-IQ" smtClean="0"/>
              <a:pPr/>
              <a:t>19/01/1439</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E996002B-C7DF-4817-B799-DE03837D4982}" type="slidenum">
              <a:rPr lang="ar-IQ" smtClean="0"/>
              <a:pPr/>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fld id="{1C14A06D-5B7C-4D46-B1C3-E7A0CB18D2EC}" type="datetimeFigureOut">
              <a:rPr lang="ar-IQ" smtClean="0"/>
              <a:pPr/>
              <a:t>19/01/1439</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E996002B-C7DF-4817-B799-DE03837D4982}" type="slidenum">
              <a:rPr lang="ar-IQ" smtClean="0"/>
              <a:pPr/>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14A06D-5B7C-4D46-B1C3-E7A0CB18D2EC}" type="datetimeFigureOut">
              <a:rPr lang="ar-IQ" smtClean="0"/>
              <a:pPr/>
              <a:t>19/01/1439</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E996002B-C7DF-4817-B799-DE03837D4982}"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14A06D-5B7C-4D46-B1C3-E7A0CB18D2EC}" type="datetimeFigureOut">
              <a:rPr lang="ar-IQ" smtClean="0"/>
              <a:pPr/>
              <a:t>19/01/1439</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E996002B-C7DF-4817-B799-DE03837D4982}" type="slidenum">
              <a:rPr lang="ar-IQ" smtClean="0"/>
              <a:pPr/>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14A06D-5B7C-4D46-B1C3-E7A0CB18D2EC}" type="datetimeFigureOut">
              <a:rPr lang="ar-IQ" smtClean="0"/>
              <a:pPr/>
              <a:t>19/01/1439</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E996002B-C7DF-4817-B799-DE03837D4982}" type="slidenum">
              <a:rPr lang="ar-IQ" smtClean="0"/>
              <a:pPr/>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C14A06D-5B7C-4D46-B1C3-E7A0CB18D2EC}" type="datetimeFigureOut">
              <a:rPr lang="ar-IQ" smtClean="0"/>
              <a:pPr/>
              <a:t>19/01/1439</a:t>
            </a:fld>
            <a:endParaRPr lang="ar-IQ"/>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E996002B-C7DF-4817-B799-DE03837D4982}" type="slidenum">
              <a:rPr lang="ar-IQ" smtClean="0"/>
              <a:pPr/>
              <a:t>‹#›</a:t>
            </a:fld>
            <a:endParaRPr lang="ar-IQ"/>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boundless.com/biology/definition/protein/" TargetMode="External"/><Relationship Id="rId2" Type="http://schemas.openxmlformats.org/officeDocument/2006/relationships/hyperlink" Target="https://www.boundless.com/biology/definition/ion/" TargetMode="External"/><Relationship Id="rId1" Type="http://schemas.openxmlformats.org/officeDocument/2006/relationships/slideLayout" Target="../slideLayouts/slideLayout2.xml"/><Relationship Id="rId4" Type="http://schemas.openxmlformats.org/officeDocument/2006/relationships/hyperlink" Target="https://www.boundless.com/biology/definition/extracellular/"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en.wikipedia.org/wiki/Flagellu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en.wikipedia.org/wiki/Vibrio_cholerae"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Prokaryotic cell s</a:t>
            </a:r>
            <a:r>
              <a:rPr lang="en-US" b="1" dirty="0" smtClean="0"/>
              <a:t>tructure</a:t>
            </a:r>
            <a:r>
              <a:rPr lang="en-US" dirty="0"/>
              <a:t/>
            </a:r>
            <a:br>
              <a:rPr lang="en-US" dirty="0"/>
            </a:br>
            <a:endParaRPr lang="ar-IQ" dirty="0"/>
          </a:p>
        </p:txBody>
      </p:sp>
      <p:sp>
        <p:nvSpPr>
          <p:cNvPr id="3" name="Subtitle 2"/>
          <p:cNvSpPr>
            <a:spLocks noGrp="1"/>
          </p:cNvSpPr>
          <p:nvPr>
            <p:ph type="subTitle" idx="1"/>
          </p:nvPr>
        </p:nvSpPr>
        <p:spPr/>
        <p:txBody>
          <a:bodyPr>
            <a:normAutofit/>
          </a:bodyPr>
          <a:lstStyle/>
          <a:p>
            <a:r>
              <a:rPr lang="en-US" sz="4400" b="1" dirty="0" smtClean="0">
                <a:solidFill>
                  <a:schemeClr val="tx1"/>
                </a:solidFill>
              </a:rPr>
              <a:t>Dr. </a:t>
            </a:r>
            <a:r>
              <a:rPr lang="en-US" sz="4400" b="1" dirty="0" err="1">
                <a:solidFill>
                  <a:schemeClr val="tx1"/>
                </a:solidFill>
              </a:rPr>
              <a:t>S</a:t>
            </a:r>
            <a:r>
              <a:rPr lang="en-US" sz="4400" b="1" dirty="0" err="1" smtClean="0">
                <a:solidFill>
                  <a:schemeClr val="tx1"/>
                </a:solidFill>
              </a:rPr>
              <a:t>ahar</a:t>
            </a:r>
            <a:r>
              <a:rPr lang="en-US" sz="4400" b="1" dirty="0" smtClean="0">
                <a:solidFill>
                  <a:schemeClr val="tx1"/>
                </a:solidFill>
              </a:rPr>
              <a:t> </a:t>
            </a:r>
            <a:r>
              <a:rPr lang="en-US" sz="4400" b="1" dirty="0" err="1">
                <a:solidFill>
                  <a:schemeClr val="tx1"/>
                </a:solidFill>
              </a:rPr>
              <a:t>M</a:t>
            </a:r>
            <a:r>
              <a:rPr lang="en-US" sz="4400" b="1" dirty="0" err="1" smtClean="0">
                <a:solidFill>
                  <a:schemeClr val="tx1"/>
                </a:solidFill>
              </a:rPr>
              <a:t>ahdi</a:t>
            </a:r>
            <a:endParaRPr lang="ar-IQ" sz="4400" b="1"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a:xfrm>
            <a:off x="457200" y="0"/>
            <a:ext cx="8229600" cy="6858000"/>
          </a:xfrm>
        </p:spPr>
        <p:txBody>
          <a:bodyPr/>
          <a:lstStyle/>
          <a:p>
            <a:pPr algn="l" rtl="0">
              <a:buNone/>
            </a:pPr>
            <a:r>
              <a:rPr lang="en-US" b="1" dirty="0"/>
              <a:t>Fimbriae (Aka pili)</a:t>
            </a:r>
            <a:endParaRPr lang="en-US" dirty="0"/>
          </a:p>
          <a:p>
            <a:pPr algn="l" rtl="0">
              <a:buNone/>
            </a:pPr>
            <a:r>
              <a:rPr lang="en-US" dirty="0"/>
              <a:t>◙ Very thin appendages (3-10nm in diameter)</a:t>
            </a:r>
          </a:p>
          <a:p>
            <a:pPr algn="l" rtl="0">
              <a:buNone/>
            </a:pPr>
            <a:r>
              <a:rPr lang="en-US" dirty="0"/>
              <a:t>◙ Involved in attachment, not motility</a:t>
            </a:r>
          </a:p>
          <a:p>
            <a:pPr algn="l" rtl="0">
              <a:buNone/>
            </a:pPr>
            <a:r>
              <a:rPr lang="en-US" dirty="0"/>
              <a:t>◙ Made of pillin (phosphate- carbohydrate protein complex)</a:t>
            </a:r>
          </a:p>
          <a:p>
            <a:pPr algn="l" rtl="0">
              <a:buNone/>
            </a:pPr>
            <a:r>
              <a:rPr lang="en-US" dirty="0"/>
              <a:t>◙ Often called adhesion</a:t>
            </a:r>
          </a:p>
          <a:p>
            <a:pPr algn="l">
              <a:buNone/>
            </a:pPr>
            <a:endParaRPr lang="ar-IQ" dirty="0"/>
          </a:p>
        </p:txBody>
      </p:sp>
      <p:pic>
        <p:nvPicPr>
          <p:cNvPr id="4" name="Picture 3" descr="http://player.slideplayer.com/26/8719493/data/images/img12.jpg"/>
          <p:cNvPicPr/>
          <p:nvPr/>
        </p:nvPicPr>
        <p:blipFill>
          <a:blip r:embed="rId2"/>
          <a:srcRect/>
          <a:stretch>
            <a:fillRect/>
          </a:stretch>
        </p:blipFill>
        <p:spPr bwMode="auto">
          <a:xfrm>
            <a:off x="228600" y="3429000"/>
            <a:ext cx="8915400" cy="34290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a:xfrm>
            <a:off x="0" y="0"/>
            <a:ext cx="9144000" cy="6858000"/>
          </a:xfrm>
        </p:spPr>
        <p:txBody>
          <a:bodyPr/>
          <a:lstStyle/>
          <a:p>
            <a:pPr algn="l" rtl="0">
              <a:buNone/>
            </a:pPr>
            <a:r>
              <a:rPr lang="en-US" dirty="0"/>
              <a:t>◙ Sex pilus</a:t>
            </a:r>
          </a:p>
          <a:p>
            <a:pPr algn="l" rtl="0">
              <a:buNone/>
            </a:pPr>
            <a:r>
              <a:rPr lang="en-US" dirty="0"/>
              <a:t>◙ Usually longer 9-10 nm in diameter</a:t>
            </a:r>
          </a:p>
          <a:p>
            <a:pPr algn="l" rtl="0">
              <a:buNone/>
            </a:pPr>
            <a:r>
              <a:rPr lang="en-US" dirty="0"/>
              <a:t>◙ Similar to fimbiae</a:t>
            </a:r>
          </a:p>
          <a:p>
            <a:pPr algn="l" rtl="0">
              <a:buNone/>
            </a:pPr>
            <a:r>
              <a:rPr lang="en-US" dirty="0"/>
              <a:t>◙ DNA transfer (conjugation)</a:t>
            </a:r>
          </a:p>
          <a:p>
            <a:pPr algn="l" rtl="0">
              <a:buNone/>
            </a:pPr>
            <a:r>
              <a:rPr lang="en-US" dirty="0"/>
              <a:t>◙ often have receptors for bacteriophages (filamentous phage)</a:t>
            </a:r>
          </a:p>
          <a:p>
            <a:endParaRPr lang="ar-IQ" dirty="0"/>
          </a:p>
        </p:txBody>
      </p:sp>
      <p:pic>
        <p:nvPicPr>
          <p:cNvPr id="4" name="Picture 3" descr="صورة ذات صلة"/>
          <p:cNvPicPr/>
          <p:nvPr/>
        </p:nvPicPr>
        <p:blipFill>
          <a:blip r:embed="rId2"/>
          <a:srcRect/>
          <a:stretch>
            <a:fillRect/>
          </a:stretch>
        </p:blipFill>
        <p:spPr bwMode="auto">
          <a:xfrm>
            <a:off x="0" y="3352800"/>
            <a:ext cx="8915400" cy="35052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a:xfrm>
            <a:off x="304800" y="0"/>
            <a:ext cx="8839200" cy="6858000"/>
          </a:xfrm>
        </p:spPr>
        <p:txBody>
          <a:bodyPr>
            <a:normAutofit/>
          </a:bodyPr>
          <a:lstStyle/>
          <a:p>
            <a:pPr algn="l" fontAlgn="base">
              <a:buNone/>
            </a:pPr>
            <a:r>
              <a:rPr lang="en-US" b="1" dirty="0"/>
              <a:t>Cytoplasmic Membrane</a:t>
            </a:r>
          </a:p>
          <a:p>
            <a:pPr algn="l" rtl="0" fontAlgn="base">
              <a:buNone/>
            </a:pPr>
            <a:r>
              <a:rPr lang="en-US" dirty="0"/>
              <a:t>The cytoplasmic membrane is a thin phospholipids bilayer (6 to 8 nanometers) that completely surrounds the cell and separates the inside from the outside. </a:t>
            </a:r>
          </a:p>
          <a:p>
            <a:pPr algn="l" rtl="0" fontAlgn="base">
              <a:buNone/>
            </a:pPr>
            <a:r>
              <a:rPr lang="en-US" dirty="0"/>
              <a:t>Its selectively-permeable nature keeps </a:t>
            </a:r>
            <a:r>
              <a:rPr lang="en-US" dirty="0">
                <a:hlinkClick r:id="rId2"/>
              </a:rPr>
              <a:t>ions</a:t>
            </a:r>
            <a:r>
              <a:rPr lang="en-US" dirty="0"/>
              <a:t>, </a:t>
            </a:r>
            <a:r>
              <a:rPr lang="en-US" dirty="0">
                <a:hlinkClick r:id="rId3"/>
              </a:rPr>
              <a:t>proteins</a:t>
            </a:r>
            <a:r>
              <a:rPr lang="en-US" dirty="0"/>
              <a:t>, and other molecules within the cell, </a:t>
            </a:r>
          </a:p>
          <a:p>
            <a:pPr algn="l" rtl="0" fontAlgn="base">
              <a:buNone/>
            </a:pPr>
            <a:r>
              <a:rPr lang="en-US" dirty="0"/>
              <a:t>preventing them from diffusing into the </a:t>
            </a:r>
            <a:r>
              <a:rPr lang="en-US" dirty="0">
                <a:hlinkClick r:id="rId4"/>
              </a:rPr>
              <a:t>extracellular</a:t>
            </a:r>
            <a:r>
              <a:rPr lang="en-US" dirty="0"/>
              <a:t> environment, while other molecules may move through the membrane. </a:t>
            </a:r>
          </a:p>
          <a:p>
            <a:endParaRPr lang="ar-IQ"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a:xfrm>
            <a:off x="0" y="0"/>
            <a:ext cx="9144000" cy="6858000"/>
          </a:xfrm>
        </p:spPr>
        <p:txBody>
          <a:bodyPr>
            <a:normAutofit fontScale="92500"/>
          </a:bodyPr>
          <a:lstStyle/>
          <a:p>
            <a:pPr algn="l" rtl="0" fontAlgn="base">
              <a:buNone/>
            </a:pPr>
            <a:r>
              <a:rPr lang="en-US" b="1" dirty="0"/>
              <a:t>Cytoplasm of a prokaryotes:</a:t>
            </a:r>
            <a:endParaRPr lang="en-US" dirty="0"/>
          </a:p>
          <a:p>
            <a:pPr algn="l" rtl="0" fontAlgn="base">
              <a:buNone/>
            </a:pPr>
            <a:r>
              <a:rPr lang="en-US" dirty="0"/>
              <a:t>  -  The cytoplasm of a prokaryotic cell is everything that is present inside the bacterium.. </a:t>
            </a:r>
          </a:p>
          <a:p>
            <a:pPr algn="l" rtl="0" fontAlgn="base">
              <a:buNone/>
            </a:pPr>
            <a:r>
              <a:rPr lang="en-US" dirty="0"/>
              <a:t>- The cytoplasm houses all the chemicals and components that are used to sustain the life of a bacterium, </a:t>
            </a:r>
          </a:p>
          <a:p>
            <a:pPr algn="l" rtl="0" fontAlgn="base">
              <a:buFontTx/>
              <a:buChar char="-"/>
            </a:pPr>
            <a:r>
              <a:rPr lang="en-US" dirty="0" smtClean="0"/>
              <a:t>The </a:t>
            </a:r>
            <a:r>
              <a:rPr lang="en-US" dirty="0"/>
              <a:t>cytoplasm is bounded by the cytoplasmic membrane. Gram-negative bacteria contain another outer membrane. In between the two membranes lies the periplasm</a:t>
            </a:r>
            <a:r>
              <a:rPr lang="en-US" dirty="0" smtClean="0"/>
              <a:t>.</a:t>
            </a:r>
          </a:p>
          <a:p>
            <a:pPr algn="l" rtl="0" fontAlgn="base">
              <a:buFontTx/>
              <a:buChar char="-"/>
            </a:pPr>
            <a:r>
              <a:rPr lang="en-US" dirty="0"/>
              <a:t>- The genome is apparent as a more diffuse area within the granular cytoplasm. This artificial structure has been called the </a:t>
            </a:r>
            <a:r>
              <a:rPr lang="en-US" dirty="0" err="1"/>
              <a:t>nucleoid</a:t>
            </a:r>
            <a:r>
              <a:rPr lang="en-US" dirty="0"/>
              <a:t>. Smaller, circular arrangements of genetic material called </a:t>
            </a:r>
            <a:r>
              <a:rPr lang="en-US" b="1" dirty="0"/>
              <a:t>plasmids</a:t>
            </a:r>
            <a:r>
              <a:rPr lang="en-US" dirty="0"/>
              <a:t> can also be present.</a:t>
            </a:r>
          </a:p>
          <a:p>
            <a:pPr algn="l" rtl="0" fontAlgn="base">
              <a:buFontTx/>
              <a:buChar char="-"/>
            </a:pPr>
            <a:endParaRPr lang="en-US" dirty="0"/>
          </a:p>
          <a:p>
            <a:pPr algn="l">
              <a:buNone/>
            </a:pPr>
            <a:endParaRPr lang="ar-IQ"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a:xfrm>
            <a:off x="0" y="0"/>
            <a:ext cx="9144000" cy="6858000"/>
          </a:xfrm>
        </p:spPr>
        <p:txBody>
          <a:bodyPr>
            <a:normAutofit/>
          </a:bodyPr>
          <a:lstStyle/>
          <a:p>
            <a:pPr algn="l" rtl="0" fontAlgn="base">
              <a:buNone/>
            </a:pPr>
            <a:r>
              <a:rPr lang="en-US" dirty="0"/>
              <a:t>Also present throughout the cytoplasm is the </a:t>
            </a:r>
            <a:r>
              <a:rPr lang="en-US" b="1" dirty="0"/>
              <a:t>ribonucleic acid</a:t>
            </a:r>
            <a:r>
              <a:rPr lang="en-US" dirty="0"/>
              <a:t> , various </a:t>
            </a:r>
            <a:r>
              <a:rPr lang="en-US" b="1" dirty="0"/>
              <a:t>enzymes</a:t>
            </a:r>
            <a:r>
              <a:rPr lang="en-US" dirty="0"/>
              <a:t> , amino acids, carbohydrates, lipids, ions, and other compounds that function in the bacterium. The constituents of the membrane(s) are manufactured in the cytoplasm and then are transported to their final destination.</a:t>
            </a:r>
          </a:p>
          <a:p>
            <a:pPr algn="l" rtl="0" fontAlgn="base">
              <a:buNone/>
            </a:pPr>
            <a:r>
              <a:rPr lang="en-US" dirty="0"/>
              <a:t>- Some bacteria contain specialized regions known as cytoplasmic inclusions that perform specialized functions. These inclusions can be stored products that are used for the nutrition of the bacteria. </a:t>
            </a:r>
          </a:p>
          <a:p>
            <a:pPr algn="l" rtl="0" fontAlgn="base">
              <a:buNone/>
            </a:pPr>
            <a:r>
              <a:rPr lang="en-US" dirty="0"/>
              <a:t>- Examples of such inclusions are glycogen, poly-B-</a:t>
            </a:r>
            <a:r>
              <a:rPr lang="en-US" dirty="0" err="1"/>
              <a:t>hydroxybutyrate</a:t>
            </a:r>
            <a:r>
              <a:rPr lang="en-US" dirty="0"/>
              <a:t>, and sulfur granules.</a:t>
            </a:r>
          </a:p>
          <a:p>
            <a:endParaRPr lang="ar-IQ"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a:xfrm>
            <a:off x="0" y="0"/>
            <a:ext cx="9144000" cy="6858000"/>
          </a:xfrm>
        </p:spPr>
        <p:txBody>
          <a:bodyPr>
            <a:normAutofit/>
          </a:bodyPr>
          <a:lstStyle/>
          <a:p>
            <a:pPr algn="l" rtl="0" fontAlgn="base">
              <a:buNone/>
            </a:pPr>
            <a:r>
              <a:rPr lang="en-US" dirty="0"/>
              <a:t>- As well, certain bacteria contain gas-filled vesicles that act to buoy the bacterium up to a certain depth in the water, or membranous structures that contain </a:t>
            </a:r>
            <a:r>
              <a:rPr lang="en-US" b="1" dirty="0"/>
              <a:t>chlorophyll</a:t>
            </a:r>
            <a:r>
              <a:rPr lang="en-US" dirty="0"/>
              <a:t> . The latter function to harvest light for energy in photosynthetic bacteria.</a:t>
            </a:r>
          </a:p>
          <a:p>
            <a:pPr algn="l">
              <a:buNone/>
            </a:pPr>
            <a:r>
              <a:rPr lang="en-US" dirty="0"/>
              <a:t>-The cytoplasm of prokaryotic cells also houses the </a:t>
            </a:r>
            <a:r>
              <a:rPr lang="en-US" b="1" dirty="0"/>
              <a:t>ribosomes</a:t>
            </a:r>
            <a:r>
              <a:rPr lang="en-US" dirty="0"/>
              <a:t> required for the manufacture of protein. The processes of </a:t>
            </a:r>
            <a:r>
              <a:rPr lang="en-US" b="1" dirty="0"/>
              <a:t>transcription</a:t>
            </a:r>
            <a:r>
              <a:rPr lang="en-US" dirty="0"/>
              <a:t> ,  </a:t>
            </a:r>
            <a:r>
              <a:rPr lang="en-US" b="1" dirty="0"/>
              <a:t>translation</a:t>
            </a:r>
            <a:r>
              <a:rPr lang="en-US" dirty="0"/>
              <a:t> ,  protein import and export</a:t>
            </a:r>
          </a:p>
          <a:p>
            <a:endParaRPr lang="ar-IQ"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a:xfrm>
            <a:off x="0" y="0"/>
            <a:ext cx="9144000" cy="6858000"/>
          </a:xfrm>
        </p:spPr>
        <p:txBody>
          <a:bodyPr>
            <a:normAutofit lnSpcReduction="10000"/>
          </a:bodyPr>
          <a:lstStyle/>
          <a:p>
            <a:pPr algn="l" rtl="0" fontAlgn="base">
              <a:buNone/>
            </a:pPr>
            <a:r>
              <a:rPr lang="en-US" b="1" dirty="0"/>
              <a:t>Intracellular membrane</a:t>
            </a:r>
            <a:endParaRPr lang="en-US" dirty="0"/>
          </a:p>
          <a:p>
            <a:pPr algn="l" rtl="0" fontAlgn="base">
              <a:buNone/>
            </a:pPr>
            <a:r>
              <a:rPr lang="en-US" u="sng" dirty="0"/>
              <a:t>Mesosomes</a:t>
            </a:r>
            <a:endParaRPr lang="en-US" dirty="0"/>
          </a:p>
          <a:p>
            <a:pPr algn="l" rtl="0" fontAlgn="base">
              <a:buNone/>
            </a:pPr>
            <a:r>
              <a:rPr lang="en-US" dirty="0"/>
              <a:t>-Mesosomes are part of the structure of the plasma membrane,  lining the cell wall. </a:t>
            </a:r>
          </a:p>
          <a:p>
            <a:pPr algn="l" rtl="0" fontAlgn="base">
              <a:buNone/>
            </a:pPr>
            <a:r>
              <a:rPr lang="en-US" dirty="0"/>
              <a:t>- They are clumped and folded together, to maximize their surface area. This is important because it is needed for cell respiration, which is a function of the Mesosomes. </a:t>
            </a:r>
          </a:p>
          <a:p>
            <a:pPr algn="l" rtl="0" fontAlgn="base">
              <a:buNone/>
            </a:pPr>
            <a:r>
              <a:rPr lang="en-US" dirty="0"/>
              <a:t>- They play a role in cellular respiration, the process that breaks down food to release energy. </a:t>
            </a:r>
          </a:p>
          <a:p>
            <a:pPr algn="l" rtl="0" fontAlgn="base">
              <a:buNone/>
            </a:pPr>
            <a:r>
              <a:rPr lang="en-US" dirty="0"/>
              <a:t>- Mesosomes are the principal sites of respiratory enzymes, can easily be demonstrated in gram positive bacteria, are essential in bringing about cell division.</a:t>
            </a:r>
          </a:p>
          <a:p>
            <a:endParaRPr lang="ar-IQ"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a:xfrm>
            <a:off x="0" y="0"/>
            <a:ext cx="9144000" cy="6858000"/>
          </a:xfrm>
        </p:spPr>
        <p:txBody>
          <a:bodyPr>
            <a:normAutofit lnSpcReduction="10000"/>
          </a:bodyPr>
          <a:lstStyle/>
          <a:p>
            <a:pPr algn="l" rtl="0" fontAlgn="base"/>
            <a:r>
              <a:rPr lang="en-US" b="1" u="sng" dirty="0"/>
              <a:t>Inclusion bodies </a:t>
            </a:r>
            <a:endParaRPr lang="en-US" dirty="0"/>
          </a:p>
          <a:p>
            <a:pPr algn="l" rtl="0"/>
            <a:r>
              <a:rPr lang="en-US" dirty="0"/>
              <a:t>- Inclusion bodies are non-living substances present in the vacuoles, cytoplasm or cell wall. </a:t>
            </a:r>
          </a:p>
          <a:p>
            <a:pPr algn="l" rtl="0"/>
            <a:r>
              <a:rPr lang="en-US" dirty="0"/>
              <a:t>- They are a kind of storage granules lying freely in the cytoplasm. </a:t>
            </a:r>
          </a:p>
          <a:p>
            <a:pPr algn="l" rtl="0"/>
            <a:r>
              <a:rPr lang="en-US" dirty="0"/>
              <a:t>- The inclusion bodies are the bacterial cellular reserve materials.</a:t>
            </a:r>
          </a:p>
          <a:p>
            <a:pPr algn="l" rtl="0"/>
            <a:r>
              <a:rPr lang="en-US" b="1" dirty="0"/>
              <a:t>They are of two types:</a:t>
            </a:r>
            <a:endParaRPr lang="en-US" dirty="0"/>
          </a:p>
          <a:p>
            <a:pPr lvl="0" algn="l" rtl="0"/>
            <a:r>
              <a:rPr lang="en-US" b="1" dirty="0"/>
              <a:t>Organic inclusion bodies</a:t>
            </a:r>
            <a:r>
              <a:rPr lang="en-US" dirty="0"/>
              <a:t>: They include cyanophycean starch granules and glycogen granules.</a:t>
            </a:r>
          </a:p>
          <a:p>
            <a:pPr lvl="0" algn="l" rtl="0"/>
            <a:r>
              <a:rPr lang="en-US" b="1" dirty="0"/>
              <a:t>Inorganic inclusion bodies</a:t>
            </a:r>
            <a:r>
              <a:rPr lang="en-US" dirty="0"/>
              <a:t>: They include polyphosphate granules and sulphur granules.</a:t>
            </a:r>
          </a:p>
          <a:p>
            <a:endParaRPr lang="ar-IQ"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4" name="Content Placeholder 3" descr="نتيجة بحث الصور عن ‪bacterial inclusion bodies‬‏"/>
          <p:cNvPicPr>
            <a:picLocks noGrp="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a:xfrm>
            <a:off x="0" y="0"/>
            <a:ext cx="9144000" cy="6858000"/>
          </a:xfrm>
        </p:spPr>
        <p:txBody>
          <a:bodyPr>
            <a:normAutofit lnSpcReduction="10000"/>
          </a:bodyPr>
          <a:lstStyle/>
          <a:p>
            <a:pPr algn="l">
              <a:buNone/>
            </a:pPr>
            <a:r>
              <a:rPr lang="en-US" u="sng" dirty="0"/>
              <a:t>Ribosome</a:t>
            </a:r>
            <a:endParaRPr lang="en-US" dirty="0"/>
          </a:p>
          <a:p>
            <a:pPr algn="l">
              <a:buNone/>
            </a:pPr>
            <a:r>
              <a:rPr lang="en-US" dirty="0"/>
              <a:t>  ◙ The ribosome  is a simple molecular machine, found within all living cells, that serves as the site of biological protein synthesis (translation). </a:t>
            </a:r>
          </a:p>
          <a:p>
            <a:pPr algn="l">
              <a:buNone/>
            </a:pPr>
            <a:r>
              <a:rPr lang="en-US" dirty="0"/>
              <a:t>◙ Ribosomes link amino acids together in the order specified by messenger RNA (mRNA) molecules. </a:t>
            </a:r>
          </a:p>
          <a:p>
            <a:pPr algn="l">
              <a:buNone/>
            </a:pPr>
            <a:r>
              <a:rPr lang="en-US" dirty="0"/>
              <a:t>◙ Ribosomes consist of two major components: the small ribosomal subunit, which reads the RNA, and the large subunit, which joins amino acids to form a polypeptide  chain. </a:t>
            </a:r>
          </a:p>
          <a:p>
            <a:pPr algn="l">
              <a:buNone/>
            </a:pPr>
            <a:r>
              <a:rPr lang="en-US" dirty="0"/>
              <a:t>◙ Each subunit is composed of one or more ribosomal RNA (</a:t>
            </a:r>
            <a:r>
              <a:rPr lang="en-US" dirty="0" err="1"/>
              <a:t>rRNA</a:t>
            </a:r>
            <a:r>
              <a:rPr lang="en-US" dirty="0"/>
              <a:t>) molecules and a variety of ribosomal proteins. The ribosomes and associated molecules are also known as the </a:t>
            </a:r>
            <a:r>
              <a:rPr lang="en-US" i="1" dirty="0"/>
              <a:t>translational apparatus</a:t>
            </a:r>
            <a:r>
              <a:rPr lang="en-US" dirty="0"/>
              <a:t>.</a:t>
            </a:r>
          </a:p>
          <a:p>
            <a:endParaRPr lang="ar-IQ"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a:xfrm>
            <a:off x="0" y="0"/>
            <a:ext cx="9144000" cy="6705600"/>
          </a:xfrm>
        </p:spPr>
        <p:txBody>
          <a:bodyPr>
            <a:normAutofit lnSpcReduction="10000"/>
          </a:bodyPr>
          <a:lstStyle/>
          <a:p>
            <a:pPr algn="l" rtl="0">
              <a:buNone/>
            </a:pPr>
            <a:r>
              <a:rPr lang="en-US" dirty="0"/>
              <a:t>-</a:t>
            </a:r>
            <a:r>
              <a:rPr lang="en-US" sz="3600" dirty="0">
                <a:hlinkClick r:id="rId2" tooltip="Flagellum"/>
              </a:rPr>
              <a:t>Flagellum</a:t>
            </a:r>
            <a:r>
              <a:rPr lang="en-US" sz="3600" dirty="0"/>
              <a:t> (only in some types of prokaryotes). </a:t>
            </a:r>
          </a:p>
          <a:p>
            <a:pPr algn="l" rtl="0">
              <a:buNone/>
            </a:pPr>
            <a:r>
              <a:rPr lang="en-US" sz="3600" dirty="0"/>
              <a:t>- Long, whip-like protrusion that aids cellular locomotion</a:t>
            </a:r>
          </a:p>
          <a:p>
            <a:pPr algn="l" rtl="0">
              <a:buNone/>
            </a:pPr>
            <a:r>
              <a:rPr lang="en-US" sz="3600" dirty="0"/>
              <a:t>- Confer motility</a:t>
            </a:r>
          </a:p>
          <a:p>
            <a:pPr algn="l" rtl="0">
              <a:buNone/>
            </a:pPr>
            <a:r>
              <a:rPr lang="en-US" sz="3600" dirty="0"/>
              <a:t>- 20 nm in diameter</a:t>
            </a:r>
          </a:p>
          <a:p>
            <a:pPr algn="l" rtl="0">
              <a:buNone/>
            </a:pPr>
            <a:r>
              <a:rPr lang="en-US" sz="3600" dirty="0"/>
              <a:t>- Helical</a:t>
            </a:r>
          </a:p>
          <a:p>
            <a:pPr algn="l" rtl="0">
              <a:buNone/>
            </a:pPr>
            <a:r>
              <a:rPr lang="en-US" sz="3600" dirty="0"/>
              <a:t>A </a:t>
            </a:r>
            <a:r>
              <a:rPr lang="en-US" sz="3600" b="1" dirty="0"/>
              <a:t>flagellum</a:t>
            </a:r>
            <a:r>
              <a:rPr lang="en-US" sz="3600" dirty="0"/>
              <a:t> (plural: </a:t>
            </a:r>
            <a:r>
              <a:rPr lang="en-US" sz="3600" b="1" dirty="0"/>
              <a:t>flagella</a:t>
            </a:r>
            <a:r>
              <a:rPr lang="en-US" sz="3600" dirty="0"/>
              <a:t>) is an appendage composed of protein flagellin . The primary role of the flagellum is locomotion, but it also often has function as a sensory organelle, being sensitive to chemicals and temperature outside the cell</a:t>
            </a:r>
            <a:r>
              <a:rPr lang="en-US" dirty="0"/>
              <a:t>.</a:t>
            </a:r>
          </a:p>
          <a:p>
            <a:endParaRPr lang="ar-IQ"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4" name="Content Placeholder 3" descr="http://4.bp.blogspot.com/-jX1Fvj8w2YA/VYpORnONi7I/AAAAAAAAHFw/ux9jjSM5w5w/s1600/11_RibosomeStructure.jpg"/>
          <p:cNvPicPr>
            <a:picLocks noGrp="1"/>
          </p:cNvPicPr>
          <p:nvPr>
            <p:ph idx="1"/>
          </p:nvPr>
        </p:nvPicPr>
        <p:blipFill>
          <a:blip r:embed="rId2" cstate="print"/>
          <a:srcRect/>
          <a:stretch>
            <a:fillRect/>
          </a:stretch>
        </p:blipFill>
        <p:spPr bwMode="auto">
          <a:xfrm>
            <a:off x="0" y="1"/>
            <a:ext cx="9144000" cy="4555216"/>
          </a:xfrm>
          <a:prstGeom prst="rect">
            <a:avLst/>
          </a:prstGeom>
          <a:noFill/>
          <a:ln w="9525">
            <a:noFill/>
            <a:miter lim="800000"/>
            <a:headEnd/>
            <a:tailEnd/>
          </a:ln>
        </p:spPr>
      </p:pic>
      <p:sp>
        <p:nvSpPr>
          <p:cNvPr id="204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s=sedimentation coefficient…. affected by molecular weight , volume and shape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p:nvPr/>
        </p:nvSpPr>
        <p:spPr>
          <a:xfrm>
            <a:off x="1219200" y="4800600"/>
            <a:ext cx="7391400" cy="338554"/>
          </a:xfrm>
          <a:prstGeom prst="rect">
            <a:avLst/>
          </a:prstGeom>
        </p:spPr>
        <p:txBody>
          <a:bodyPr wrap="square">
            <a:spAutoFit/>
          </a:bodyPr>
          <a:lstStyle/>
          <a:p>
            <a:pPr lvl="0" algn="l" rtl="0" fontAlgn="base">
              <a:spcBef>
                <a:spcPct val="0"/>
              </a:spcBef>
              <a:spcAft>
                <a:spcPct val="0"/>
              </a:spcAft>
            </a:pPr>
            <a:r>
              <a:rPr lang="en-US" sz="1600" dirty="0">
                <a:solidFill>
                  <a:srgbClr val="000000"/>
                </a:solidFill>
                <a:latin typeface="Arial" pitchFamily="34" charset="0"/>
                <a:ea typeface="Calibri" pitchFamily="34" charset="0"/>
                <a:cs typeface="Arial" pitchFamily="34" charset="0"/>
              </a:rPr>
              <a:t>s=sedimentation coefficient…. affected by molecular weight , volume and shape</a:t>
            </a:r>
            <a:endParaRPr lang="en-US" sz="1600" dirty="0">
              <a:solidFill>
                <a:prstClr val="black"/>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a:xfrm>
            <a:off x="0" y="0"/>
            <a:ext cx="9144000" cy="6858000"/>
          </a:xfrm>
        </p:spPr>
        <p:txBody>
          <a:bodyPr>
            <a:normAutofit lnSpcReduction="10000"/>
          </a:bodyPr>
          <a:lstStyle/>
          <a:p>
            <a:pPr algn="l" rtl="0" fontAlgn="base">
              <a:buNone/>
            </a:pPr>
            <a:r>
              <a:rPr lang="en-US" b="1" u="sng" dirty="0"/>
              <a:t>Nucleiod Region</a:t>
            </a:r>
            <a:endParaRPr lang="en-US" dirty="0"/>
          </a:p>
          <a:p>
            <a:pPr algn="l" rtl="0" fontAlgn="base">
              <a:buNone/>
            </a:pPr>
            <a:r>
              <a:rPr lang="en-US" dirty="0"/>
              <a:t> - Area of the cytoplasm that contains the single bacterial DNA molecule.</a:t>
            </a:r>
          </a:p>
          <a:p>
            <a:pPr lvl="0" algn="l" rtl="0" fontAlgn="base">
              <a:buNone/>
            </a:pPr>
            <a:r>
              <a:rPr lang="en-US" dirty="0"/>
              <a:t>Prokaryotic cells lack a </a:t>
            </a:r>
            <a:r>
              <a:rPr lang="en-US" b="1" dirty="0"/>
              <a:t>nucleus</a:t>
            </a:r>
            <a:endParaRPr lang="en-US" dirty="0"/>
          </a:p>
          <a:p>
            <a:pPr lvl="0" algn="l" rtl="0" fontAlgn="base">
              <a:buNone/>
            </a:pPr>
            <a:r>
              <a:rPr lang="en-US" dirty="0"/>
              <a:t> They do have DNA, the DNA exists freely in the cytoplasm as a closed loop. It has no protein to support it and no membrane covering it. A bacterium typically has a single looped chromosome</a:t>
            </a:r>
            <a:r>
              <a:rPr lang="en-US" dirty="0" smtClean="0"/>
              <a:t>.</a:t>
            </a:r>
          </a:p>
          <a:p>
            <a:pPr lvl="0" algn="l" rtl="0" fontAlgn="base">
              <a:buNone/>
            </a:pPr>
            <a:r>
              <a:rPr lang="en-US" b="1" u="sng" dirty="0"/>
              <a:t>Plasmids</a:t>
            </a:r>
            <a:r>
              <a:rPr lang="en-US" u="sng" dirty="0"/>
              <a:t> : </a:t>
            </a:r>
            <a:endParaRPr lang="en-US" dirty="0"/>
          </a:p>
          <a:p>
            <a:pPr algn="l">
              <a:buNone/>
            </a:pPr>
            <a:r>
              <a:rPr lang="en-US" dirty="0"/>
              <a:t>Plasmids are gene carrying, circular DNA structures that are not involved in reproduction</a:t>
            </a:r>
          </a:p>
          <a:p>
            <a:pPr rtl="0" fontAlgn="base"/>
            <a:r>
              <a:rPr lang="en-US" dirty="0"/>
              <a:t> </a:t>
            </a:r>
          </a:p>
          <a:p>
            <a:endParaRPr lang="ar-IQ"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4" name="Content Placeholder 3" descr="نتيجة بحث الصور عن ‪plasmid and chromosome‬‏"/>
          <p:cNvPicPr>
            <a:picLocks noGrp="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a:xfrm>
            <a:off x="0" y="0"/>
            <a:ext cx="9144000" cy="6858000"/>
          </a:xfrm>
        </p:spPr>
        <p:txBody>
          <a:bodyPr/>
          <a:lstStyle/>
          <a:p>
            <a:pPr algn="l" rtl="0">
              <a:buNone/>
            </a:pPr>
            <a:r>
              <a:rPr lang="en-US" b="1" u="sng" dirty="0"/>
              <a:t>Nucleiod:</a:t>
            </a:r>
            <a:endParaRPr lang="en-US" dirty="0"/>
          </a:p>
          <a:p>
            <a:pPr algn="l" rtl="0">
              <a:buNone/>
            </a:pPr>
            <a:r>
              <a:rPr lang="en-US" dirty="0"/>
              <a:t>►nuclear body chromatin body, the DNA of bacteria is usually a single circular molecule located in the nucleiod</a:t>
            </a:r>
          </a:p>
          <a:p>
            <a:pPr algn="l" rtl="0">
              <a:buNone/>
            </a:pPr>
            <a:r>
              <a:rPr lang="en-US" dirty="0"/>
              <a:t>► </a:t>
            </a:r>
            <a:r>
              <a:rPr lang="en-US" dirty="0" err="1"/>
              <a:t>nucleoids</a:t>
            </a:r>
            <a:r>
              <a:rPr lang="en-US" dirty="0"/>
              <a:t> are present prior to cell division </a:t>
            </a:r>
          </a:p>
          <a:p>
            <a:pPr algn="l" rtl="0">
              <a:buNone/>
            </a:pPr>
            <a:r>
              <a:rPr lang="en-US" dirty="0"/>
              <a:t>►sometimes found to be associated with the plasma membrane or with </a:t>
            </a:r>
            <a:r>
              <a:rPr lang="en-US" dirty="0" err="1"/>
              <a:t>mesosomes</a:t>
            </a:r>
            <a:r>
              <a:rPr lang="en-US" dirty="0"/>
              <a:t> </a:t>
            </a:r>
          </a:p>
          <a:p>
            <a:endParaRPr lang="ar-IQ"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a:xfrm>
            <a:off x="0" y="0"/>
            <a:ext cx="9144000" cy="6858000"/>
          </a:xfrm>
        </p:spPr>
        <p:txBody>
          <a:bodyPr>
            <a:normAutofit fontScale="92500" lnSpcReduction="20000"/>
          </a:bodyPr>
          <a:lstStyle/>
          <a:p>
            <a:pPr algn="l" rtl="0">
              <a:buNone/>
            </a:pPr>
            <a:r>
              <a:rPr lang="en-US" b="1" u="sng" dirty="0"/>
              <a:t>Spores</a:t>
            </a:r>
            <a:endParaRPr lang="en-US" dirty="0"/>
          </a:p>
          <a:p>
            <a:pPr algn="l">
              <a:buNone/>
            </a:pPr>
            <a:r>
              <a:rPr lang="en-US" dirty="0"/>
              <a:t>►A bacterial spore is a structure produced by bacteria that is resistant to many environmental or induced factors that the bacteria may be subjected to.</a:t>
            </a:r>
          </a:p>
          <a:p>
            <a:pPr algn="l">
              <a:buNone/>
            </a:pPr>
            <a:r>
              <a:rPr lang="en-US" dirty="0"/>
              <a:t>► These spores help the bacteria to survive by being resistant to extreme changes in the bacteria's habitat including extreme temperatures, lack of moisture or being exposed to chemicals and radiation.</a:t>
            </a:r>
          </a:p>
          <a:p>
            <a:pPr algn="l">
              <a:buNone/>
            </a:pPr>
            <a:r>
              <a:rPr lang="en-US" dirty="0"/>
              <a:t>► Bacterial spores can also survive at low nutrient levels and antibiotics </a:t>
            </a:r>
          </a:p>
          <a:p>
            <a:pPr algn="l">
              <a:buNone/>
            </a:pPr>
            <a:r>
              <a:rPr lang="en-US" dirty="0"/>
              <a:t>►Most bacterial spores are not toxic and do not cause any harm, but some bacteria that produce spores can be pathogenic. </a:t>
            </a:r>
          </a:p>
          <a:p>
            <a:pPr algn="l">
              <a:buNone/>
            </a:pPr>
            <a:r>
              <a:rPr lang="en-US" dirty="0"/>
              <a:t>►Most spore-forming bacteria are contained in the bacillus and clostridium species but can be found in other species of bacteria as well.</a:t>
            </a:r>
          </a:p>
          <a:p>
            <a:endParaRPr lang="ar-IQ"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a:xfrm>
            <a:off x="0" y="0"/>
            <a:ext cx="9144000" cy="6858000"/>
          </a:xfrm>
        </p:spPr>
        <p:txBody>
          <a:bodyPr>
            <a:normAutofit fontScale="92500" lnSpcReduction="10000"/>
          </a:bodyPr>
          <a:lstStyle/>
          <a:p>
            <a:pPr algn="l">
              <a:buNone/>
            </a:pPr>
            <a:r>
              <a:rPr lang="en-US" dirty="0"/>
              <a:t>►There are different types of spores including </a:t>
            </a:r>
            <a:r>
              <a:rPr lang="en-US" dirty="0" err="1"/>
              <a:t>endospores</a:t>
            </a:r>
            <a:r>
              <a:rPr lang="en-US" dirty="0"/>
              <a:t>, exospores, and spore-like structures called microbial cysts.</a:t>
            </a:r>
          </a:p>
          <a:p>
            <a:pPr algn="l">
              <a:buNone/>
            </a:pPr>
            <a:r>
              <a:rPr lang="en-US" dirty="0"/>
              <a:t> ►Bacterial spores are extremely resistant. Spores of tetanus and anthrax, for example, can survive in the soil for many years. </a:t>
            </a:r>
          </a:p>
          <a:p>
            <a:pPr algn="l">
              <a:buNone/>
            </a:pPr>
            <a:r>
              <a:rPr lang="en-US" dirty="0"/>
              <a:t>►Under the microscope, a small, round, bright body inside bacterial cells. This survived even when the bacteria were boiled for five minutes. This killed the bacteria, but not the spores. </a:t>
            </a:r>
          </a:p>
          <a:p>
            <a:pPr algn="l">
              <a:buNone/>
            </a:pPr>
            <a:r>
              <a:rPr lang="en-US" dirty="0"/>
              <a:t>►They germinated when conditions were right. Because spores are so resistant, they are highly transmissible(</a:t>
            </a:r>
            <a:r>
              <a:rPr lang="ar-IQ" dirty="0"/>
              <a:t>معدي</a:t>
            </a:r>
            <a:r>
              <a:rPr lang="en-US" dirty="0"/>
              <a:t>). This makes them a very problematic aspect of spore-forming pathogens such as </a:t>
            </a:r>
            <a:r>
              <a:rPr lang="en-US" i="1" dirty="0"/>
              <a:t>Clostridium </a:t>
            </a:r>
            <a:endParaRPr lang="ar-IQ"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4" name="Content Placeholder 3" descr="https://upload.wikimedia.org/wikipedia/commons/7/7a/Bacillus_subtilis_Spore.jpg"/>
          <p:cNvPicPr>
            <a:picLocks noGrp="1"/>
          </p:cNvPicPr>
          <p:nvPr>
            <p:ph idx="1"/>
          </p:nvPr>
        </p:nvPicPr>
        <p:blipFill>
          <a:blip r:embed="rId2"/>
          <a:srcRect/>
          <a:stretch>
            <a:fillRect/>
          </a:stretch>
        </p:blipFill>
        <p:spPr bwMode="auto">
          <a:xfrm>
            <a:off x="0" y="228600"/>
            <a:ext cx="9144000" cy="662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4" name="Content Placeholder 3" descr="https://upload.wikimedia.org/wikipedia/commons/thumb/2/21/Paenibacillus_alvei_endospore_microscope_image.tif/lossy-page1-1024px-Paenibacillus_alvei_endospore_microscope_image.tif.jpg"/>
          <p:cNvPicPr>
            <a:picLocks noGrp="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4" name="Content Placeholder 3" descr="https://upload.wikimedia.org/wikipedia/commons/thumb/4/49/Endospore_Formation.png/1280px-Endospore_Formation.png"/>
          <p:cNvPicPr>
            <a:picLocks noGrp="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a:xfrm>
            <a:off x="0" y="0"/>
            <a:ext cx="9144000" cy="6858000"/>
          </a:xfrm>
        </p:spPr>
        <p:txBody>
          <a:bodyPr>
            <a:normAutofit fontScale="77500" lnSpcReduction="20000"/>
          </a:bodyPr>
          <a:lstStyle/>
          <a:p>
            <a:pPr algn="l" rtl="0">
              <a:buNone/>
            </a:pPr>
            <a:r>
              <a:rPr lang="en-US" u="sng" dirty="0"/>
              <a:t>Sterilization and Disinfection</a:t>
            </a:r>
            <a:endParaRPr lang="en-US" dirty="0"/>
          </a:p>
          <a:p>
            <a:pPr algn="l" rtl="0">
              <a:buNone/>
            </a:pPr>
            <a:r>
              <a:rPr lang="en-US" dirty="0"/>
              <a:t>▀  Aseptic techniques to prevent contamination of surgical wounds. Prior to this development: </a:t>
            </a:r>
            <a:r>
              <a:rPr lang="en-US" dirty="0" err="1"/>
              <a:t>Nosocomial</a:t>
            </a:r>
            <a:r>
              <a:rPr lang="en-US" dirty="0"/>
              <a:t> infections  </a:t>
            </a:r>
            <a:r>
              <a:rPr lang="ar-IQ" dirty="0"/>
              <a:t>(المكتسبة في المستشفيات)</a:t>
            </a:r>
            <a:r>
              <a:rPr lang="en-US" dirty="0"/>
              <a:t> caused death in 10% of surgeries (</a:t>
            </a:r>
            <a:r>
              <a:rPr lang="ar-IQ" dirty="0"/>
              <a:t>بعض من هذه العدوى التي تحدث في المرضى بعد الدخول إلى المستشفى يسمى عدوى المستشفيات)</a:t>
            </a:r>
            <a:endParaRPr lang="en-US" dirty="0"/>
          </a:p>
          <a:p>
            <a:pPr algn="l" rtl="0">
              <a:buNone/>
            </a:pPr>
            <a:r>
              <a:rPr lang="en-US" dirty="0"/>
              <a:t>▀  Up to 25 % mothers delivering in hospitals died due to infection. </a:t>
            </a:r>
          </a:p>
          <a:p>
            <a:pPr algn="l" rtl="0">
              <a:buNone/>
            </a:pPr>
            <a:r>
              <a:rPr lang="en-US" u="sng" dirty="0"/>
              <a:t>Sterilization</a:t>
            </a:r>
            <a:endParaRPr lang="en-US" dirty="0"/>
          </a:p>
          <a:p>
            <a:pPr algn="l" rtl="0">
              <a:buNone/>
            </a:pPr>
            <a:r>
              <a:rPr lang="en-US" dirty="0"/>
              <a:t>The process of freeing an article from microorganisms including their spores.</a:t>
            </a:r>
          </a:p>
          <a:p>
            <a:pPr algn="l" rtl="0">
              <a:buNone/>
            </a:pPr>
            <a:r>
              <a:rPr lang="en-US" u="sng" dirty="0"/>
              <a:t>Disinfection:</a:t>
            </a:r>
            <a:endParaRPr lang="en-US" dirty="0"/>
          </a:p>
          <a:p>
            <a:pPr algn="l" rtl="0">
              <a:buNone/>
            </a:pPr>
            <a:r>
              <a:rPr lang="en-US" dirty="0"/>
              <a:t>Reducing the number of pathogenic microorganisms to the point where they no longer cause diseases.</a:t>
            </a:r>
          </a:p>
          <a:p>
            <a:pPr algn="l" rtl="0">
              <a:buNone/>
            </a:pPr>
            <a:r>
              <a:rPr lang="en-US" u="sng" dirty="0"/>
              <a:t>Bacteriostatic Agent:</a:t>
            </a:r>
            <a:endParaRPr lang="en-US" dirty="0"/>
          </a:p>
          <a:p>
            <a:pPr algn="l" rtl="0">
              <a:buNone/>
            </a:pPr>
            <a:r>
              <a:rPr lang="en-US" dirty="0"/>
              <a:t>An agent that inhibits the growth of bacteria but dose not necessarily kill them.</a:t>
            </a:r>
          </a:p>
          <a:p>
            <a:pPr algn="l" rtl="0">
              <a:buNone/>
            </a:pPr>
            <a:r>
              <a:rPr lang="en-US" u="sng" dirty="0"/>
              <a:t>Sepsis</a:t>
            </a:r>
            <a:r>
              <a:rPr lang="en-US" dirty="0"/>
              <a:t>: Comes from Greek for decay or putrid. Indicates bacterial contamination. </a:t>
            </a:r>
          </a:p>
          <a:p>
            <a:pPr algn="l">
              <a:buNone/>
            </a:pPr>
            <a:endParaRPr lang="ar-IQ"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a:xfrm>
            <a:off x="0" y="0"/>
            <a:ext cx="9144000" cy="6858000"/>
          </a:xfrm>
        </p:spPr>
        <p:txBody>
          <a:bodyPr>
            <a:normAutofit fontScale="92500" lnSpcReduction="20000"/>
          </a:bodyPr>
          <a:lstStyle/>
          <a:p>
            <a:pPr algn="l">
              <a:buNone/>
            </a:pPr>
            <a:r>
              <a:rPr lang="en-US" u="sng" dirty="0"/>
              <a:t>Consists of </a:t>
            </a:r>
            <a:endParaRPr lang="en-US" dirty="0"/>
          </a:p>
          <a:p>
            <a:pPr algn="l">
              <a:buNone/>
            </a:pPr>
            <a:r>
              <a:rPr lang="en-US" dirty="0"/>
              <a:t>1-filament	</a:t>
            </a:r>
          </a:p>
          <a:p>
            <a:pPr algn="l">
              <a:buNone/>
            </a:pPr>
            <a:r>
              <a:rPr lang="en-US" dirty="0"/>
              <a:t>◙ from cell surface to </a:t>
            </a:r>
            <a:r>
              <a:rPr lang="en-US" dirty="0" smtClean="0"/>
              <a:t>top</a:t>
            </a:r>
            <a:endParaRPr lang="en-US" dirty="0"/>
          </a:p>
          <a:p>
            <a:pPr algn="l">
              <a:buNone/>
            </a:pPr>
            <a:r>
              <a:rPr lang="en-US" dirty="0"/>
              <a:t>◙ hollow made of flagellin protein</a:t>
            </a:r>
          </a:p>
          <a:p>
            <a:pPr algn="l">
              <a:buNone/>
            </a:pPr>
            <a:r>
              <a:rPr lang="en-US" dirty="0"/>
              <a:t>2- Basal body</a:t>
            </a:r>
          </a:p>
          <a:p>
            <a:pPr algn="l">
              <a:buNone/>
            </a:pPr>
            <a:r>
              <a:rPr lang="en-US" dirty="0"/>
              <a:t>◙ Embedded in cell</a:t>
            </a:r>
          </a:p>
          <a:p>
            <a:pPr algn="l">
              <a:buNone/>
            </a:pPr>
            <a:r>
              <a:rPr lang="en-US" dirty="0"/>
              <a:t>◙ Anchors flagellum</a:t>
            </a:r>
          </a:p>
          <a:p>
            <a:pPr algn="l">
              <a:buNone/>
            </a:pPr>
            <a:r>
              <a:rPr lang="en-US" dirty="0"/>
              <a:t>3-Hook</a:t>
            </a:r>
          </a:p>
          <a:p>
            <a:pPr algn="l">
              <a:buNone/>
            </a:pPr>
            <a:r>
              <a:rPr lang="en-US" dirty="0"/>
              <a:t>◙ hooks filament to the basal body</a:t>
            </a:r>
          </a:p>
          <a:p>
            <a:pPr algn="l">
              <a:buNone/>
            </a:pPr>
            <a:r>
              <a:rPr lang="en-US" dirty="0"/>
              <a:t>Basal body is made up of a series of rings </a:t>
            </a:r>
          </a:p>
          <a:p>
            <a:pPr algn="l">
              <a:buNone/>
            </a:pPr>
            <a:r>
              <a:rPr lang="en-US" dirty="0"/>
              <a:t>► gram negative bacteria have four rings connected to a central rod (L,M and S</a:t>
            </a:r>
            <a:r>
              <a:rPr lang="en-US" dirty="0" smtClean="0"/>
              <a:t>)</a:t>
            </a:r>
          </a:p>
          <a:p>
            <a:pPr algn="l">
              <a:buNone/>
            </a:pPr>
            <a:r>
              <a:rPr lang="en-US" dirty="0"/>
              <a:t>►gram positive bacteria have two rings </a:t>
            </a:r>
          </a:p>
          <a:p>
            <a:pPr algn="l">
              <a:buNone/>
            </a:pPr>
            <a:r>
              <a:rPr lang="en-US" dirty="0"/>
              <a:t>* One attaches to PM</a:t>
            </a:r>
          </a:p>
          <a:p>
            <a:pPr algn="l">
              <a:buNone/>
            </a:pPr>
            <a:r>
              <a:rPr lang="en-US" dirty="0"/>
              <a:t>* Other attaches to peptidoglycan PTG</a:t>
            </a:r>
          </a:p>
          <a:p>
            <a:pPr algn="l">
              <a:buNone/>
            </a:pPr>
            <a:endParaRPr lang="en-US" dirty="0"/>
          </a:p>
          <a:p>
            <a:endParaRPr lang="ar-IQ"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a:xfrm>
            <a:off x="0" y="0"/>
            <a:ext cx="9144000" cy="6858000"/>
          </a:xfrm>
        </p:spPr>
        <p:txBody>
          <a:bodyPr>
            <a:normAutofit/>
          </a:bodyPr>
          <a:lstStyle/>
          <a:p>
            <a:pPr algn="l" rtl="0">
              <a:buNone/>
            </a:pPr>
            <a:r>
              <a:rPr lang="en-US" dirty="0"/>
              <a:t>▀ </a:t>
            </a:r>
            <a:r>
              <a:rPr lang="en-US" u="sng" dirty="0"/>
              <a:t>Asepsis</a:t>
            </a:r>
            <a:r>
              <a:rPr lang="en-US" dirty="0"/>
              <a:t>: Absence of significant contamination.</a:t>
            </a:r>
          </a:p>
          <a:p>
            <a:pPr algn="l" rtl="0">
              <a:buNone/>
            </a:pPr>
            <a:r>
              <a:rPr lang="en-US" dirty="0"/>
              <a:t>▀ </a:t>
            </a:r>
            <a:r>
              <a:rPr lang="en-US" u="sng" dirty="0"/>
              <a:t>Aseptic techniques</a:t>
            </a:r>
            <a:r>
              <a:rPr lang="en-US" dirty="0"/>
              <a:t> are used to prevent contamination of surgical instruments, medical personnel and the patient during surgery.</a:t>
            </a:r>
          </a:p>
          <a:p>
            <a:pPr algn="l" rtl="0">
              <a:buNone/>
            </a:pPr>
            <a:r>
              <a:rPr lang="en-US" dirty="0"/>
              <a:t> </a:t>
            </a:r>
            <a:r>
              <a:rPr lang="en-US" u="sng" dirty="0"/>
              <a:t>Bactericide or Bactericidal:</a:t>
            </a:r>
            <a:endParaRPr lang="en-US" dirty="0"/>
          </a:p>
          <a:p>
            <a:pPr algn="l" rtl="0">
              <a:buNone/>
            </a:pPr>
            <a:r>
              <a:rPr lang="en-US" dirty="0"/>
              <a:t>▀ An agent that kill bacteria , most do not kill </a:t>
            </a:r>
            <a:r>
              <a:rPr lang="en-US" dirty="0" err="1"/>
              <a:t>endospores</a:t>
            </a:r>
            <a:r>
              <a:rPr lang="en-US" dirty="0"/>
              <a:t>.</a:t>
            </a:r>
          </a:p>
          <a:p>
            <a:pPr algn="l" rtl="0">
              <a:buNone/>
            </a:pPr>
            <a:r>
              <a:rPr lang="en-US" dirty="0"/>
              <a:t>Sporicide:</a:t>
            </a:r>
          </a:p>
          <a:p>
            <a:pPr algn="l" rtl="0">
              <a:buNone/>
            </a:pPr>
            <a:r>
              <a:rPr lang="en-US" dirty="0"/>
              <a:t>▀ An agent that kills spores.</a:t>
            </a:r>
          </a:p>
          <a:p>
            <a:endParaRPr lang="ar-IQ"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4" name="Content Placeholder 3" descr="Capture1.JPG"/>
          <p:cNvPicPr>
            <a:picLocks noGrp="1" noChangeAspect="1"/>
          </p:cNvPicPr>
          <p:nvPr>
            <p:ph idx="1"/>
          </p:nvPr>
        </p:nvPicPr>
        <p:blipFill>
          <a:blip r:embed="rId2"/>
          <a:stretch>
            <a:fillRect/>
          </a:stretch>
        </p:blipFill>
        <p:spPr>
          <a:xfrm>
            <a:off x="0" y="0"/>
            <a:ext cx="9144000" cy="6858000"/>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4" name="Content Placeholder 3" descr="Capture2.JPG"/>
          <p:cNvPicPr>
            <a:picLocks noGrp="1" noChangeAspect="1"/>
          </p:cNvPicPr>
          <p:nvPr>
            <p:ph idx="1"/>
          </p:nvPr>
        </p:nvPicPr>
        <p:blipFill>
          <a:blip r:embed="rId2"/>
          <a:stretch>
            <a:fillRect/>
          </a:stretch>
        </p:blipFill>
        <p:spPr>
          <a:xfrm>
            <a:off x="0" y="0"/>
            <a:ext cx="9143999" cy="6857999"/>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4" name="Content Placeholder 3" descr="Capture3.JPG"/>
          <p:cNvPicPr>
            <a:picLocks noGrp="1" noChangeAspect="1"/>
          </p:cNvPicPr>
          <p:nvPr>
            <p:ph idx="1"/>
          </p:nvPr>
        </p:nvPicPr>
        <p:blipFill>
          <a:blip r:embed="rId2"/>
          <a:stretch>
            <a:fillRect/>
          </a:stretch>
        </p:blipFill>
        <p:spPr>
          <a:xfrm>
            <a:off x="1" y="0"/>
            <a:ext cx="9144000" cy="6858000"/>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a:xfrm>
            <a:off x="0" y="0"/>
            <a:ext cx="9144000" cy="6858000"/>
          </a:xfrm>
        </p:spPr>
        <p:txBody>
          <a:bodyPr>
            <a:normAutofit/>
          </a:bodyPr>
          <a:lstStyle/>
          <a:p>
            <a:pPr rtl="0"/>
            <a:r>
              <a:rPr lang="en-US" dirty="0"/>
              <a:t> </a:t>
            </a:r>
          </a:p>
          <a:p>
            <a:pPr algn="l" rtl="0">
              <a:buNone/>
            </a:pPr>
            <a:r>
              <a:rPr lang="en-US" u="sng" dirty="0"/>
              <a:t>Uses</a:t>
            </a:r>
            <a:endParaRPr lang="en-US" dirty="0"/>
          </a:p>
          <a:p>
            <a:pPr algn="l" rtl="0">
              <a:buNone/>
            </a:pPr>
            <a:r>
              <a:rPr lang="en-US" dirty="0"/>
              <a:t>◙  to sterilize forceps, Scissors, Scalpels, Swabs.</a:t>
            </a:r>
          </a:p>
          <a:p>
            <a:pPr algn="l" rtl="0">
              <a:buNone/>
            </a:pPr>
            <a:r>
              <a:rPr lang="en-US" dirty="0"/>
              <a:t>◙  Pharmaceuticals products like liquid paraffin, dusting power, fats    and  grease.</a:t>
            </a:r>
          </a:p>
          <a:p>
            <a:pPr algn="l" rtl="0">
              <a:buNone/>
            </a:pPr>
            <a:r>
              <a:rPr lang="en-US" u="sng" dirty="0"/>
              <a:t> </a:t>
            </a:r>
            <a:r>
              <a:rPr lang="en-US" b="1" u="sng" dirty="0"/>
              <a:t>Incineration</a:t>
            </a:r>
            <a:endParaRPr lang="en-US" dirty="0"/>
          </a:p>
          <a:p>
            <a:pPr algn="l" rtl="0">
              <a:buNone/>
            </a:pPr>
            <a:r>
              <a:rPr lang="en-US" dirty="0"/>
              <a:t>This is an excellent method of destroying materials such as contamination cloth, animal carcasses and pathological materials.</a:t>
            </a:r>
          </a:p>
          <a:p>
            <a:endParaRPr lang="ar-IQ"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a:xfrm>
            <a:off x="0" y="0"/>
            <a:ext cx="9144000" cy="6858000"/>
          </a:xfrm>
        </p:spPr>
        <p:txBody>
          <a:bodyPr>
            <a:normAutofit/>
          </a:bodyPr>
          <a:lstStyle/>
          <a:p>
            <a:pPr algn="l" rtl="0">
              <a:buNone/>
            </a:pPr>
            <a:r>
              <a:rPr lang="en-US" dirty="0"/>
              <a:t>physical methods of sterilization </a:t>
            </a:r>
          </a:p>
          <a:p>
            <a:pPr algn="l" rtl="0">
              <a:buNone/>
            </a:pPr>
            <a:r>
              <a:rPr lang="en-US" u="sng" dirty="0"/>
              <a:t>Sterilization by dry heat</a:t>
            </a:r>
            <a:endParaRPr lang="en-US" dirty="0"/>
          </a:p>
          <a:p>
            <a:pPr algn="l" rtl="0">
              <a:buNone/>
            </a:pPr>
            <a:r>
              <a:rPr lang="ar-IQ" dirty="0"/>
              <a:t>۞</a:t>
            </a:r>
            <a:r>
              <a:rPr lang="en-US" dirty="0"/>
              <a:t> kills by oxidation effects</a:t>
            </a:r>
          </a:p>
          <a:p>
            <a:pPr algn="l" rtl="0">
              <a:buNone/>
            </a:pPr>
            <a:r>
              <a:rPr lang="ar-IQ" dirty="0"/>
              <a:t>۞</a:t>
            </a:r>
            <a:r>
              <a:rPr lang="en-US" dirty="0"/>
              <a:t> the oven utilizes dry heat to sterilize articles </a:t>
            </a:r>
          </a:p>
          <a:p>
            <a:pPr algn="l" rtl="0">
              <a:buNone/>
            </a:pPr>
            <a:r>
              <a:rPr lang="ar-IQ" dirty="0"/>
              <a:t>۞</a:t>
            </a:r>
            <a:r>
              <a:rPr lang="en-US" dirty="0"/>
              <a:t> operated between 50° C to 250-300 ° C</a:t>
            </a:r>
          </a:p>
          <a:p>
            <a:pPr algn="l" rtl="0">
              <a:buNone/>
            </a:pPr>
            <a:r>
              <a:rPr lang="ar-IQ" dirty="0"/>
              <a:t>۞</a:t>
            </a:r>
            <a:r>
              <a:rPr lang="en-US" dirty="0"/>
              <a:t> a holding period of 160 °C for 1 hr. is desirable.</a:t>
            </a:r>
          </a:p>
          <a:p>
            <a:pPr algn="l" rtl="0">
              <a:buNone/>
            </a:pPr>
            <a:r>
              <a:rPr lang="ar-IQ" dirty="0"/>
              <a:t>۞</a:t>
            </a:r>
            <a:r>
              <a:rPr lang="en-US" dirty="0"/>
              <a:t> there is a thermostat controlling the temperature</a:t>
            </a:r>
          </a:p>
          <a:p>
            <a:pPr algn="l" rtl="0">
              <a:buNone/>
            </a:pPr>
            <a:r>
              <a:rPr lang="ar-IQ" dirty="0"/>
              <a:t>۞</a:t>
            </a:r>
            <a:r>
              <a:rPr lang="en-US" dirty="0"/>
              <a:t> double walled insulation keeps the heat in and conserves energy </a:t>
            </a:r>
          </a:p>
          <a:p>
            <a:endParaRPr lang="ar-IQ"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4" name="Content Placeholder 3" descr="vegetable/fruit/food hot air circulating electric drying oven price"/>
          <p:cNvPicPr>
            <a:picLocks noGrp="1"/>
          </p:cNvPicPr>
          <p:nvPr>
            <p:ph idx="1"/>
          </p:nvPr>
        </p:nvPicPr>
        <p:blipFill>
          <a:blip r:embed="rId2"/>
          <a:srcRect/>
          <a:stretch>
            <a:fillRect/>
          </a:stretch>
        </p:blipFill>
        <p:spPr bwMode="auto">
          <a:xfrm>
            <a:off x="228600" y="0"/>
            <a:ext cx="8915399" cy="685800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a:xfrm>
            <a:off x="0" y="0"/>
            <a:ext cx="9144000" cy="6126163"/>
          </a:xfrm>
        </p:spPr>
        <p:txBody>
          <a:bodyPr/>
          <a:lstStyle/>
          <a:p>
            <a:pPr algn="l" rtl="0">
              <a:buNone/>
            </a:pPr>
            <a:r>
              <a:rPr lang="en-US" dirty="0"/>
              <a:t>1- Hot air oven</a:t>
            </a:r>
          </a:p>
          <a:p>
            <a:pPr algn="l" rtl="0">
              <a:buNone/>
            </a:pPr>
            <a:r>
              <a:rPr lang="en-US" dirty="0"/>
              <a:t>2- Flaming</a:t>
            </a:r>
          </a:p>
          <a:p>
            <a:pPr algn="l" rtl="0">
              <a:buNone/>
            </a:pPr>
            <a:r>
              <a:rPr lang="ar-IQ" dirty="0"/>
              <a:t>۞ </a:t>
            </a:r>
            <a:r>
              <a:rPr lang="en-US" dirty="0"/>
              <a:t>Inoculation loop or wire the tip of forceps and spatulas are held in a Bunsen flame till they are red hot .</a:t>
            </a:r>
          </a:p>
          <a:p>
            <a:endParaRPr lang="ar-IQ" dirty="0"/>
          </a:p>
        </p:txBody>
      </p:sp>
      <p:pic>
        <p:nvPicPr>
          <p:cNvPr id="4" name="Picture 3" descr="نتيجة بحث الصور عن ‪benzene flame‬‏"/>
          <p:cNvPicPr/>
          <p:nvPr/>
        </p:nvPicPr>
        <p:blipFill>
          <a:blip r:embed="rId2"/>
          <a:srcRect/>
          <a:stretch>
            <a:fillRect/>
          </a:stretch>
        </p:blipFill>
        <p:spPr bwMode="auto">
          <a:xfrm>
            <a:off x="609600" y="2895600"/>
            <a:ext cx="6324600" cy="3962400"/>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4" name="Content Placeholder 3" descr="نتيجة بحث الصور عن ‪benzene flame‬‏"/>
          <p:cNvPicPr>
            <a:picLocks noGrp="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a:xfrm>
            <a:off x="0" y="0"/>
            <a:ext cx="9144000" cy="6858000"/>
          </a:xfrm>
        </p:spPr>
        <p:txBody>
          <a:bodyPr>
            <a:normAutofit/>
          </a:bodyPr>
          <a:lstStyle/>
          <a:p>
            <a:pPr algn="l" rtl="0">
              <a:buNone/>
            </a:pPr>
            <a:r>
              <a:rPr lang="en-US" u="sng" dirty="0"/>
              <a:t>B- Moist heat sterilization</a:t>
            </a:r>
            <a:endParaRPr lang="en-US" dirty="0"/>
          </a:p>
          <a:p>
            <a:pPr algn="l" rtl="0">
              <a:buNone/>
            </a:pPr>
            <a:r>
              <a:rPr lang="en-US" dirty="0"/>
              <a:t>◙ kills microorganisms by coagulating their proteins.</a:t>
            </a:r>
          </a:p>
          <a:p>
            <a:pPr algn="l" rtl="0">
              <a:buNone/>
            </a:pPr>
            <a:r>
              <a:rPr lang="en-US" dirty="0"/>
              <a:t>1- Pasteurization </a:t>
            </a:r>
          </a:p>
          <a:p>
            <a:pPr algn="l" rtl="0">
              <a:buNone/>
            </a:pPr>
            <a:r>
              <a:rPr lang="en-US" dirty="0"/>
              <a:t>◙ Process of killing of pathogens in the milk but dose not sterilize it .</a:t>
            </a:r>
          </a:p>
          <a:p>
            <a:pPr algn="l" rtl="0">
              <a:buNone/>
            </a:pPr>
            <a:r>
              <a:rPr lang="en-US" dirty="0"/>
              <a:t>◙ Milk is heated at 63 °C for 30 </a:t>
            </a:r>
            <a:r>
              <a:rPr lang="en-US" dirty="0" err="1"/>
              <a:t>mins</a:t>
            </a:r>
            <a:r>
              <a:rPr lang="en-US" dirty="0"/>
              <a:t>. (holder method)</a:t>
            </a:r>
          </a:p>
          <a:p>
            <a:pPr algn="l" rtl="0">
              <a:buNone/>
            </a:pPr>
            <a:r>
              <a:rPr lang="en-US" dirty="0"/>
              <a:t>◙ At 72 °C for 15-20 sec. rapid cooling to 13 °C (flash process).</a:t>
            </a:r>
          </a:p>
          <a:p>
            <a:endParaRPr lang="ar-IQ"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4" name="Content Placeholder 3" descr="نتيجة بحث الصور عن ‪flagella of gram positive bacteria cells‬‏"/>
          <p:cNvPicPr>
            <a:picLocks noGrp="1"/>
          </p:cNvPicPr>
          <p:nvPr>
            <p:ph idx="1"/>
          </p:nvPr>
        </p:nvPicPr>
        <p:blipFill>
          <a:blip r:embed="rId2"/>
          <a:srcRect/>
          <a:stretch>
            <a:fillRect/>
          </a:stretch>
        </p:blipFill>
        <p:spPr bwMode="auto">
          <a:xfrm>
            <a:off x="0" y="0"/>
            <a:ext cx="9144000" cy="5867400"/>
          </a:xfrm>
          <a:prstGeom prst="rect">
            <a:avLst/>
          </a:prstGeom>
          <a:noFill/>
          <a:ln w="9525">
            <a:noFill/>
            <a:miter lim="800000"/>
            <a:headEnd/>
            <a:tailEnd/>
          </a:ln>
        </p:spPr>
      </p:pic>
      <p:sp>
        <p:nvSpPr>
          <p:cNvPr id="1026" name="Rectangle 2"/>
          <p:cNvSpPr>
            <a:spLocks noChangeArrowheads="1"/>
          </p:cNvSpPr>
          <p:nvPr/>
        </p:nvSpPr>
        <p:spPr bwMode="auto">
          <a:xfrm>
            <a:off x="2743200" y="5943600"/>
            <a:ext cx="3276600" cy="428625"/>
          </a:xfrm>
          <a:prstGeom prst="rect">
            <a:avLst/>
          </a:prstGeom>
          <a:solidFill>
            <a:srgbClr val="D99594"/>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b="0" i="0" u="none" strike="noStrike" cap="none" normalizeH="0" baseline="0" dirty="0" smtClean="0">
                <a:ln>
                  <a:noFill/>
                </a:ln>
                <a:solidFill>
                  <a:schemeClr val="tx1"/>
                </a:solidFill>
                <a:effectLst/>
                <a:latin typeface="Calibri" pitchFamily="34" charset="0"/>
                <a:ea typeface="Arial" pitchFamily="34" charset="0"/>
                <a:cs typeface="Arial" pitchFamily="34" charset="0"/>
              </a:rPr>
              <a:t>Gram negative bacteria</a:t>
            </a:r>
            <a:endParaRPr kumimoji="0" lang="ar-IQ"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a:xfrm>
            <a:off x="0" y="0"/>
            <a:ext cx="9144000" cy="6858000"/>
          </a:xfrm>
        </p:spPr>
        <p:txBody>
          <a:bodyPr>
            <a:normAutofit fontScale="92500" lnSpcReduction="10000"/>
          </a:bodyPr>
          <a:lstStyle/>
          <a:p>
            <a:pPr algn="l" rtl="0"/>
            <a:r>
              <a:rPr lang="en-US" b="1" dirty="0"/>
              <a:t>Moist heat sterilization is carried out with following methods</a:t>
            </a:r>
            <a:endParaRPr lang="en-US" dirty="0"/>
          </a:p>
          <a:p>
            <a:pPr algn="l" rtl="0"/>
            <a:r>
              <a:rPr lang="en-US" b="1" dirty="0"/>
              <a:t>1-</a:t>
            </a:r>
            <a:r>
              <a:rPr lang="en-US" dirty="0"/>
              <a:t> Temperature below 100°C " pasteurization" .</a:t>
            </a:r>
          </a:p>
          <a:p>
            <a:pPr algn="l" rtl="0"/>
            <a:r>
              <a:rPr lang="en-US" dirty="0"/>
              <a:t>2- Temperature at 100°C boiling.</a:t>
            </a:r>
          </a:p>
          <a:p>
            <a:pPr algn="l" rtl="0"/>
            <a:r>
              <a:rPr lang="en-US" dirty="0"/>
              <a:t>3- Steam at atmospheric pressure " </a:t>
            </a:r>
            <a:r>
              <a:rPr lang="en-US" cap="small" dirty="0"/>
              <a:t>Koch\ Arnold's steamer</a:t>
            </a:r>
            <a:endParaRPr lang="en-US" dirty="0"/>
          </a:p>
          <a:p>
            <a:pPr algn="l" rtl="0"/>
            <a:r>
              <a:rPr lang="en-US" dirty="0"/>
              <a:t>4- Steam under pressure "</a:t>
            </a:r>
            <a:r>
              <a:rPr lang="en-US" dirty="0" smtClean="0"/>
              <a:t>Autoclave“</a:t>
            </a:r>
          </a:p>
          <a:p>
            <a:pPr algn="l" rtl="0">
              <a:buNone/>
            </a:pPr>
            <a:r>
              <a:rPr lang="en-US" u="sng" dirty="0"/>
              <a:t>Hot water bath </a:t>
            </a:r>
            <a:endParaRPr lang="en-US" dirty="0"/>
          </a:p>
          <a:p>
            <a:pPr algn="l" rtl="0">
              <a:buNone/>
            </a:pPr>
            <a:r>
              <a:rPr lang="en-US" dirty="0"/>
              <a:t>- To inactivate non sporing bacteria for the preparation of vaccines – Special vaccine bath at 60°C for one hour is used.</a:t>
            </a:r>
          </a:p>
          <a:p>
            <a:pPr algn="l" rtl="0">
              <a:buNone/>
            </a:pPr>
            <a:r>
              <a:rPr lang="en-US" dirty="0"/>
              <a:t>- Serum or body fluid containing</a:t>
            </a:r>
          </a:p>
          <a:p>
            <a:pPr algn="l" rtl="0">
              <a:buNone/>
            </a:pPr>
            <a:r>
              <a:rPr lang="en-US" dirty="0"/>
              <a:t>- </a:t>
            </a:r>
            <a:r>
              <a:rPr lang="en-US" dirty="0" err="1"/>
              <a:t>Coagulable</a:t>
            </a:r>
            <a:r>
              <a:rPr lang="en-US" dirty="0"/>
              <a:t> proteins can be sterilized by heating for 1 hr. at 56°C in water bath for several successive days. </a:t>
            </a:r>
          </a:p>
          <a:p>
            <a:pPr algn="l" rtl="0"/>
            <a:endParaRPr lang="en-US" dirty="0"/>
          </a:p>
          <a:p>
            <a:endParaRPr lang="ar-IQ"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a:xfrm>
            <a:off x="0" y="0"/>
            <a:ext cx="9144000" cy="6858000"/>
          </a:xfrm>
        </p:spPr>
        <p:txBody>
          <a:bodyPr>
            <a:normAutofit fontScale="85000" lnSpcReduction="20000"/>
          </a:bodyPr>
          <a:lstStyle/>
          <a:p>
            <a:pPr algn="l" rtl="0">
              <a:buNone/>
            </a:pPr>
            <a:r>
              <a:rPr lang="en-US" dirty="0"/>
              <a:t>Temperature at 100°C</a:t>
            </a:r>
          </a:p>
          <a:p>
            <a:pPr algn="l" rtl="0">
              <a:buNone/>
            </a:pPr>
            <a:r>
              <a:rPr lang="en-US" dirty="0"/>
              <a:t>Boiling:</a:t>
            </a:r>
          </a:p>
          <a:p>
            <a:pPr algn="l" rtl="0">
              <a:buNone/>
            </a:pPr>
            <a:r>
              <a:rPr lang="en-US" dirty="0"/>
              <a:t>- kills vegetative forms of bacterial pathogens.	</a:t>
            </a:r>
          </a:p>
          <a:p>
            <a:pPr algn="l" rtl="0">
              <a:buNone/>
            </a:pPr>
            <a:r>
              <a:rPr lang="en-US" dirty="0"/>
              <a:t>► Hepatitis virus; can survive up to 30 minutes of boiling</a:t>
            </a:r>
          </a:p>
          <a:p>
            <a:pPr algn="l" rtl="0">
              <a:buNone/>
            </a:pPr>
            <a:r>
              <a:rPr lang="en-US" dirty="0"/>
              <a:t>► </a:t>
            </a:r>
            <a:r>
              <a:rPr lang="en-US" dirty="0" err="1"/>
              <a:t>Endospores</a:t>
            </a:r>
            <a:r>
              <a:rPr lang="en-US" dirty="0"/>
              <a:t> ; can survive up to 20 hours or more of boiling.</a:t>
            </a:r>
          </a:p>
          <a:p>
            <a:pPr algn="l" rtl="0">
              <a:buNone/>
            </a:pPr>
            <a:r>
              <a:rPr lang="en-US" dirty="0"/>
              <a:t>Steam at atmospheric pressure</a:t>
            </a:r>
          </a:p>
          <a:p>
            <a:pPr algn="l" rtl="0">
              <a:buNone/>
            </a:pPr>
            <a:r>
              <a:rPr lang="en-US" dirty="0"/>
              <a:t>- Steam is generated using a steamer (Koch\ Arnold)</a:t>
            </a:r>
          </a:p>
          <a:p>
            <a:pPr algn="l" rtl="0">
              <a:buNone/>
            </a:pPr>
            <a:r>
              <a:rPr lang="en-US" dirty="0"/>
              <a:t>- consists of a tin cabinet </a:t>
            </a:r>
          </a:p>
          <a:p>
            <a:pPr algn="l" rtl="0">
              <a:buNone/>
            </a:pPr>
            <a:r>
              <a:rPr lang="en-US" dirty="0"/>
              <a:t>- has a conical lid to enable the drainage of condensed steam </a:t>
            </a:r>
          </a:p>
          <a:p>
            <a:pPr algn="l" rtl="0">
              <a:buNone/>
            </a:pPr>
            <a:r>
              <a:rPr lang="en-US" dirty="0"/>
              <a:t>- perforated tray above ensures materials are surrounded by steam.</a:t>
            </a:r>
          </a:p>
          <a:p>
            <a:pPr algn="l" rtl="0">
              <a:buNone/>
            </a:pPr>
            <a:r>
              <a:rPr lang="en-US" dirty="0"/>
              <a:t>- for routine sterilization exposure of 90 min is used. </a:t>
            </a:r>
          </a:p>
          <a:p>
            <a:pPr algn="l" rtl="0">
              <a:buNone/>
            </a:pPr>
            <a:r>
              <a:rPr lang="en-US" dirty="0"/>
              <a:t>- for media containing sugar and gelatin exposure of 100°C for 20 min for 3 successive days is used.</a:t>
            </a:r>
          </a:p>
          <a:p>
            <a:pPr algn="l" rtl="0">
              <a:buNone/>
            </a:pPr>
            <a:r>
              <a:rPr lang="en-US" dirty="0"/>
              <a:t>█  the process is termed as </a:t>
            </a:r>
          </a:p>
          <a:p>
            <a:pPr algn="l" rtl="0">
              <a:buNone/>
            </a:pPr>
            <a:r>
              <a:rPr lang="en-US" dirty="0"/>
              <a:t>- Tyndallisation\ intermittent sterilization(</a:t>
            </a:r>
            <a:r>
              <a:rPr lang="ar-IQ" dirty="0"/>
              <a:t>(التندلة او التعقيم المتقطع</a:t>
            </a:r>
            <a:endParaRPr lang="en-US" dirty="0"/>
          </a:p>
          <a:p>
            <a:endParaRPr lang="ar-IQ"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a:xfrm>
            <a:off x="0" y="0"/>
            <a:ext cx="9144000" cy="6858000"/>
          </a:xfrm>
        </p:spPr>
        <p:txBody>
          <a:bodyPr>
            <a:normAutofit fontScale="92500" lnSpcReduction="20000"/>
          </a:bodyPr>
          <a:lstStyle/>
          <a:p>
            <a:pPr algn="l" rtl="0">
              <a:buNone/>
            </a:pPr>
            <a:r>
              <a:rPr lang="en-US" dirty="0"/>
              <a:t>Steam under pressure - Autoclave</a:t>
            </a:r>
          </a:p>
          <a:p>
            <a:pPr algn="l" rtl="0">
              <a:buNone/>
            </a:pPr>
            <a:r>
              <a:rPr lang="en-US" dirty="0"/>
              <a:t>-  is a pressure chamber used to carry out industrial processes requiring elevated temperature and pressure </a:t>
            </a:r>
          </a:p>
          <a:p>
            <a:pPr algn="l" rtl="0">
              <a:buNone/>
            </a:pPr>
            <a:r>
              <a:rPr lang="en-US" dirty="0"/>
              <a:t>- Autoclave consists of a vertical or a horizontal cylinder.</a:t>
            </a:r>
          </a:p>
          <a:p>
            <a:pPr algn="l" rtl="0">
              <a:buNone/>
            </a:pPr>
            <a:r>
              <a:rPr lang="en-US" dirty="0"/>
              <a:t>- Autoclaves are used in medical applications to perform sterilization and in the chemical industry to cure coatings and vulcanize rubber and for hydrothermal synthesis</a:t>
            </a:r>
          </a:p>
          <a:p>
            <a:pPr algn="l" rtl="0">
              <a:buNone/>
            </a:pPr>
            <a:r>
              <a:rPr lang="en-US" dirty="0"/>
              <a:t>-Many autoclaves are used to sterilize equipment and supplies by subjecting them to high-pressure saturated steam at 121 °C for around 15–20 minutes depending on the contents</a:t>
            </a:r>
          </a:p>
          <a:p>
            <a:pPr algn="l" rtl="0">
              <a:buNone/>
            </a:pPr>
            <a:r>
              <a:rPr lang="en-US" dirty="0"/>
              <a:t>- The autoclave was invented by Charles </a:t>
            </a:r>
            <a:r>
              <a:rPr lang="en-US" dirty="0" err="1"/>
              <a:t>Chamberlandin</a:t>
            </a:r>
            <a:r>
              <a:rPr lang="en-US" dirty="0"/>
              <a:t> 1879</a:t>
            </a:r>
          </a:p>
          <a:p>
            <a:pPr algn="l" rtl="0">
              <a:buNone/>
            </a:pPr>
            <a:r>
              <a:rPr lang="en-US" dirty="0"/>
              <a:t>- Typical loads include laboratory glassware, other equipment and waste, surgical instruments, and medical waste.</a:t>
            </a:r>
          </a:p>
          <a:p>
            <a:pPr algn="l">
              <a:buNone/>
            </a:pPr>
            <a:endParaRPr lang="ar-IQ"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4" name="Content Placeholder 3" descr="File:Animated autoclave.webm"/>
          <p:cNvPicPr>
            <a:picLocks noGrp="1"/>
          </p:cNvPicPr>
          <p:nvPr>
            <p:ph idx="1"/>
          </p:nvPr>
        </p:nvPicPr>
        <p:blipFill>
          <a:blip r:embed="rId2"/>
          <a:srcRect/>
          <a:stretch>
            <a:fillRect/>
          </a:stretch>
        </p:blipFill>
        <p:spPr bwMode="auto">
          <a:xfrm>
            <a:off x="3429000" y="609600"/>
            <a:ext cx="2286000" cy="3390900"/>
          </a:xfrm>
          <a:prstGeom prst="rect">
            <a:avLst/>
          </a:prstGeom>
          <a:noFill/>
          <a:ln w="9525">
            <a:noFill/>
            <a:miter lim="800000"/>
            <a:headEnd/>
            <a:tailEnd/>
          </a:ln>
        </p:spPr>
      </p:pic>
      <p:pic>
        <p:nvPicPr>
          <p:cNvPr id="5" name="Picture 4" descr="https://upload.wikimedia.org/wikipedia/commons/4/44/ExampleAutoclave.jpg"/>
          <p:cNvPicPr/>
          <p:nvPr/>
        </p:nvPicPr>
        <p:blipFill>
          <a:blip r:embed="rId3"/>
          <a:srcRect/>
          <a:stretch>
            <a:fillRect/>
          </a:stretch>
        </p:blipFill>
        <p:spPr bwMode="auto">
          <a:xfrm>
            <a:off x="6172200" y="609600"/>
            <a:ext cx="2667000" cy="3495675"/>
          </a:xfrm>
          <a:prstGeom prst="rect">
            <a:avLst/>
          </a:prstGeom>
          <a:noFill/>
          <a:ln w="9525">
            <a:noFill/>
            <a:miter lim="800000"/>
            <a:headEnd/>
            <a:tailEnd/>
          </a:ln>
        </p:spPr>
      </p:pic>
      <p:pic>
        <p:nvPicPr>
          <p:cNvPr id="6" name="Picture 5" descr="https://upload.wikimedia.org/wikipedia/commons/thumb/6/69/Autoclave_stove_top.jpg/200px-Autoclave_stove_top.jpg"/>
          <p:cNvPicPr/>
          <p:nvPr/>
        </p:nvPicPr>
        <p:blipFill>
          <a:blip r:embed="rId4"/>
          <a:srcRect/>
          <a:stretch>
            <a:fillRect/>
          </a:stretch>
        </p:blipFill>
        <p:spPr bwMode="auto">
          <a:xfrm>
            <a:off x="609600" y="685800"/>
            <a:ext cx="2209800" cy="3164205"/>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a:xfrm>
            <a:off x="0" y="0"/>
            <a:ext cx="9144000" cy="6858000"/>
          </a:xfrm>
        </p:spPr>
        <p:txBody>
          <a:bodyPr>
            <a:normAutofit fontScale="92500" lnSpcReduction="20000"/>
          </a:bodyPr>
          <a:lstStyle/>
          <a:p>
            <a:pPr algn="l" rtl="0">
              <a:buNone/>
            </a:pPr>
            <a:r>
              <a:rPr lang="en-US" dirty="0" smtClean="0"/>
              <a:t>Alcohols</a:t>
            </a:r>
            <a:endParaRPr lang="en-US" dirty="0"/>
          </a:p>
          <a:p>
            <a:pPr algn="l" rtl="0">
              <a:buNone/>
            </a:pPr>
            <a:r>
              <a:rPr lang="en-US" dirty="0"/>
              <a:t> </a:t>
            </a:r>
          </a:p>
          <a:p>
            <a:pPr algn="l" rtl="0">
              <a:buNone/>
            </a:pPr>
            <a:r>
              <a:rPr lang="en-US" dirty="0"/>
              <a:t>- Ethanol, isopropyl alcohol are frequently used.</a:t>
            </a:r>
          </a:p>
          <a:p>
            <a:pPr algn="l" rtl="0">
              <a:buNone/>
            </a:pPr>
            <a:r>
              <a:rPr lang="en-US" dirty="0"/>
              <a:t>- No action on spores </a:t>
            </a:r>
          </a:p>
          <a:p>
            <a:pPr algn="l" rtl="0">
              <a:buNone/>
            </a:pPr>
            <a:r>
              <a:rPr lang="en-US" dirty="0"/>
              <a:t>- Concentration recommended 60-90% in water</a:t>
            </a:r>
          </a:p>
          <a:p>
            <a:pPr algn="l" rtl="0">
              <a:buNone/>
            </a:pPr>
            <a:r>
              <a:rPr lang="en-US" dirty="0"/>
              <a:t>Uses:</a:t>
            </a:r>
          </a:p>
          <a:p>
            <a:pPr algn="l" rtl="0">
              <a:buNone/>
            </a:pPr>
            <a:r>
              <a:rPr lang="en-US" dirty="0"/>
              <a:t>- Disinfection of clinical thermometer.</a:t>
            </a:r>
          </a:p>
          <a:p>
            <a:pPr algn="l" rtl="0">
              <a:buNone/>
            </a:pPr>
            <a:r>
              <a:rPr lang="en-US" dirty="0"/>
              <a:t>- Disinfection of skin- venupuncture.</a:t>
            </a:r>
          </a:p>
          <a:p>
            <a:pPr algn="l" rtl="0">
              <a:buNone/>
            </a:pPr>
            <a:r>
              <a:rPr lang="en-US" dirty="0"/>
              <a:t>chemical agents </a:t>
            </a:r>
          </a:p>
          <a:p>
            <a:pPr algn="l" rtl="0">
              <a:buNone/>
            </a:pPr>
            <a:r>
              <a:rPr lang="en-US" dirty="0"/>
              <a:t>chemical agent act by:</a:t>
            </a:r>
          </a:p>
          <a:p>
            <a:pPr algn="l" rtl="0">
              <a:buNone/>
            </a:pPr>
            <a:r>
              <a:rPr lang="en-US" dirty="0"/>
              <a:t>- protein coagulation </a:t>
            </a:r>
          </a:p>
          <a:p>
            <a:pPr algn="l" rtl="0">
              <a:buNone/>
            </a:pPr>
            <a:r>
              <a:rPr lang="en-US" dirty="0"/>
              <a:t>-disruption of the cell membrane</a:t>
            </a:r>
          </a:p>
          <a:p>
            <a:pPr algn="l" rtl="0">
              <a:buNone/>
            </a:pPr>
            <a:r>
              <a:rPr lang="en-US" dirty="0"/>
              <a:t>-removal of </a:t>
            </a:r>
            <a:r>
              <a:rPr lang="en-US" dirty="0" err="1"/>
              <a:t>sulphydryl</a:t>
            </a:r>
            <a:r>
              <a:rPr lang="en-US" dirty="0"/>
              <a:t> groups</a:t>
            </a:r>
          </a:p>
          <a:p>
            <a:pPr algn="l" rtl="0">
              <a:buNone/>
            </a:pPr>
            <a:r>
              <a:rPr lang="en-US" dirty="0"/>
              <a:t>- substrate competition</a:t>
            </a:r>
          </a:p>
          <a:p>
            <a:pPr algn="l" rtl="0">
              <a:buNone/>
            </a:pPr>
            <a:r>
              <a:rPr lang="en-US" dirty="0"/>
              <a:t> </a:t>
            </a:r>
          </a:p>
          <a:p>
            <a:endParaRPr lang="ar-IQ"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a:xfrm>
            <a:off x="0" y="0"/>
            <a:ext cx="9144000" cy="6858000"/>
          </a:xfrm>
        </p:spPr>
        <p:txBody>
          <a:bodyPr>
            <a:normAutofit fontScale="47500" lnSpcReduction="20000"/>
          </a:bodyPr>
          <a:lstStyle/>
          <a:p>
            <a:pPr algn="l" rtl="0">
              <a:buNone/>
            </a:pPr>
            <a:r>
              <a:rPr lang="en-US" sz="4400" dirty="0"/>
              <a:t>Aldehydes</a:t>
            </a:r>
          </a:p>
          <a:p>
            <a:pPr algn="l" rtl="0">
              <a:buNone/>
            </a:pPr>
            <a:r>
              <a:rPr lang="en-US" sz="4400" dirty="0"/>
              <a:t>- formaldehyde is bactericidal , </a:t>
            </a:r>
            <a:r>
              <a:rPr lang="en-US" sz="4400" dirty="0" err="1"/>
              <a:t>sporicidal</a:t>
            </a:r>
            <a:r>
              <a:rPr lang="en-US" sz="4400" dirty="0"/>
              <a:t> and has a lethal effect on viruses</a:t>
            </a:r>
          </a:p>
          <a:p>
            <a:pPr algn="l" rtl="0">
              <a:buNone/>
            </a:pPr>
            <a:r>
              <a:rPr lang="en-US" sz="4400" dirty="0"/>
              <a:t>formaldehyde uses:</a:t>
            </a:r>
          </a:p>
          <a:p>
            <a:pPr algn="l" rtl="0">
              <a:buNone/>
            </a:pPr>
            <a:r>
              <a:rPr lang="en-US" sz="4400" dirty="0"/>
              <a:t>- to preserve anatomical specimens</a:t>
            </a:r>
          </a:p>
          <a:p>
            <a:pPr algn="l" rtl="0">
              <a:buNone/>
            </a:pPr>
            <a:r>
              <a:rPr lang="en-US" sz="4400" dirty="0"/>
              <a:t>-destroying Anthrax spores in hair and wool</a:t>
            </a:r>
          </a:p>
          <a:p>
            <a:pPr algn="l" rtl="0">
              <a:buNone/>
            </a:pPr>
            <a:r>
              <a:rPr lang="en-US" sz="4400" dirty="0"/>
              <a:t>- 10% formalin + 0.5% Sodium tetra borate </a:t>
            </a:r>
            <a:r>
              <a:rPr lang="en-US" sz="4400" dirty="0" err="1"/>
              <a:t>ia</a:t>
            </a:r>
            <a:r>
              <a:rPr lang="en-US" sz="4400" dirty="0"/>
              <a:t> used to sterilize metal instruments </a:t>
            </a:r>
          </a:p>
          <a:p>
            <a:pPr algn="l" rtl="0">
              <a:buNone/>
            </a:pPr>
            <a:r>
              <a:rPr lang="en-US" sz="4400" dirty="0"/>
              <a:t>Dyes</a:t>
            </a:r>
          </a:p>
          <a:p>
            <a:pPr algn="l" rtl="0">
              <a:buNone/>
            </a:pPr>
            <a:r>
              <a:rPr lang="en-US" sz="4400" dirty="0"/>
              <a:t>two groups of dyes are used:</a:t>
            </a:r>
          </a:p>
          <a:p>
            <a:pPr algn="l" rtl="0">
              <a:buNone/>
            </a:pPr>
            <a:r>
              <a:rPr lang="en-US" sz="4400" dirty="0"/>
              <a:t>1-  Aniline dyes</a:t>
            </a:r>
          </a:p>
          <a:p>
            <a:pPr algn="l" rtl="0">
              <a:buNone/>
            </a:pPr>
            <a:r>
              <a:rPr lang="en-US" sz="4400" dirty="0"/>
              <a:t>- are brilliant green , malachite green and crystal violet</a:t>
            </a:r>
          </a:p>
          <a:p>
            <a:pPr algn="l" rtl="0">
              <a:buNone/>
            </a:pPr>
            <a:r>
              <a:rPr lang="en-US" sz="4400" dirty="0"/>
              <a:t>- Active against Gram positive bacteria </a:t>
            </a:r>
          </a:p>
          <a:p>
            <a:pPr algn="l" rtl="0">
              <a:buNone/>
            </a:pPr>
            <a:r>
              <a:rPr lang="en-US" sz="4400" dirty="0"/>
              <a:t>- no activity against tubercle bacilli.</a:t>
            </a:r>
          </a:p>
          <a:p>
            <a:pPr algn="l" rtl="0">
              <a:buNone/>
            </a:pPr>
            <a:r>
              <a:rPr lang="en-US" sz="4400" dirty="0"/>
              <a:t>2- </a:t>
            </a:r>
            <a:r>
              <a:rPr lang="en-US" sz="4400" dirty="0" err="1"/>
              <a:t>Acridine</a:t>
            </a:r>
            <a:r>
              <a:rPr lang="en-US" sz="4400" dirty="0"/>
              <a:t> dyes </a:t>
            </a:r>
          </a:p>
          <a:p>
            <a:pPr algn="l" rtl="0">
              <a:buNone/>
            </a:pPr>
            <a:r>
              <a:rPr lang="en-US" sz="4400" dirty="0"/>
              <a:t>- </a:t>
            </a:r>
            <a:r>
              <a:rPr lang="en-US" sz="4400" dirty="0" err="1"/>
              <a:t>Acridine</a:t>
            </a:r>
            <a:r>
              <a:rPr lang="en-US" sz="4400" dirty="0"/>
              <a:t> dyes are orange in colour</a:t>
            </a:r>
          </a:p>
          <a:p>
            <a:pPr algn="l" rtl="0">
              <a:buNone/>
            </a:pPr>
            <a:r>
              <a:rPr lang="en-US" sz="4400" dirty="0"/>
              <a:t>- Effective against Gram positive than Gram negative</a:t>
            </a:r>
          </a:p>
          <a:p>
            <a:pPr algn="l" rtl="0">
              <a:buNone/>
            </a:pPr>
            <a:r>
              <a:rPr lang="en-US" sz="4400" dirty="0"/>
              <a:t>- important dyes are </a:t>
            </a:r>
            <a:r>
              <a:rPr lang="en-US" sz="4400" dirty="0" err="1"/>
              <a:t>proflavine</a:t>
            </a:r>
            <a:r>
              <a:rPr lang="en-US" sz="4400" dirty="0"/>
              <a:t>, </a:t>
            </a:r>
            <a:r>
              <a:rPr lang="en-US" sz="4400" dirty="0" err="1"/>
              <a:t>Acriflavine</a:t>
            </a:r>
            <a:r>
              <a:rPr lang="en-US" sz="4400" dirty="0"/>
              <a:t> and </a:t>
            </a:r>
            <a:r>
              <a:rPr lang="en-US" sz="4400" dirty="0" err="1"/>
              <a:t>Euflavine</a:t>
            </a:r>
            <a:r>
              <a:rPr lang="en-US" sz="4400" dirty="0"/>
              <a:t>.</a:t>
            </a:r>
          </a:p>
          <a:p>
            <a:pPr algn="l" rtl="0">
              <a:buNone/>
            </a:pPr>
            <a:r>
              <a:rPr lang="en-US" sz="4400" dirty="0"/>
              <a:t> </a:t>
            </a:r>
          </a:p>
          <a:p>
            <a:pPr algn="l" rtl="0">
              <a:buNone/>
            </a:pPr>
            <a:r>
              <a:rPr lang="en-US" dirty="0"/>
              <a:t> </a:t>
            </a:r>
          </a:p>
          <a:p>
            <a:endParaRPr lang="ar-IQ" sz="45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a:xfrm>
            <a:off x="0" y="0"/>
            <a:ext cx="9144000" cy="6858000"/>
          </a:xfrm>
        </p:spPr>
        <p:txBody>
          <a:bodyPr>
            <a:normAutofit/>
          </a:bodyPr>
          <a:lstStyle/>
          <a:p>
            <a:pPr algn="l" rtl="0">
              <a:buNone/>
            </a:pPr>
            <a:r>
              <a:rPr lang="en-US" dirty="0"/>
              <a:t>Halogens</a:t>
            </a:r>
          </a:p>
          <a:p>
            <a:pPr algn="l" rtl="0">
              <a:buNone/>
            </a:pPr>
            <a:r>
              <a:rPr lang="en-US" dirty="0"/>
              <a:t> - Iodine in aqueous and alcohol solution has been used widely as a skin disinfectant</a:t>
            </a:r>
          </a:p>
          <a:p>
            <a:pPr algn="l" rtl="0">
              <a:buNone/>
            </a:pPr>
            <a:r>
              <a:rPr lang="en-US" dirty="0"/>
              <a:t>- Actively bactericidal with moderate against spores</a:t>
            </a:r>
          </a:p>
          <a:p>
            <a:pPr algn="l" rtl="0">
              <a:buNone/>
            </a:pPr>
            <a:r>
              <a:rPr lang="en-US" dirty="0"/>
              <a:t>- Chlorine and its compounds have been used as disinfectants in water supplies and swimming pools. </a:t>
            </a:r>
          </a:p>
          <a:p>
            <a:pPr algn="l" rtl="0">
              <a:buNone/>
            </a:pPr>
            <a:r>
              <a:rPr lang="en-US" dirty="0"/>
              <a:t>Uses</a:t>
            </a:r>
          </a:p>
          <a:p>
            <a:pPr algn="l" rtl="0">
              <a:buNone/>
            </a:pPr>
            <a:r>
              <a:rPr lang="en-US" dirty="0"/>
              <a:t>- Specially used for sterilizing heart-lung machines , respirators , sutures , dental equipments, books and clothing </a:t>
            </a:r>
          </a:p>
          <a:p>
            <a:pPr algn="l" rtl="0">
              <a:buNone/>
            </a:pPr>
            <a:r>
              <a:rPr lang="en-US" dirty="0"/>
              <a:t>- used to sterilize Glass , metal and paper surfaces, plastics some food and tobacco</a:t>
            </a:r>
          </a:p>
          <a:p>
            <a:endParaRPr lang="ar-IQ"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a:xfrm>
            <a:off x="0" y="0"/>
            <a:ext cx="9144000" cy="6858000"/>
          </a:xfrm>
        </p:spPr>
        <p:txBody>
          <a:bodyPr>
            <a:normAutofit fontScale="70000" lnSpcReduction="20000"/>
          </a:bodyPr>
          <a:lstStyle/>
          <a:p>
            <a:pPr algn="l" rtl="0">
              <a:buNone/>
            </a:pPr>
            <a:r>
              <a:rPr lang="en-US" dirty="0"/>
              <a:t>Gases</a:t>
            </a:r>
          </a:p>
          <a:p>
            <a:pPr algn="l" rtl="0">
              <a:buNone/>
            </a:pPr>
            <a:r>
              <a:rPr lang="en-US" dirty="0"/>
              <a:t>Ethylene oxide</a:t>
            </a:r>
          </a:p>
          <a:p>
            <a:pPr algn="l" rtl="0">
              <a:buNone/>
            </a:pPr>
            <a:r>
              <a:rPr lang="en-US" dirty="0"/>
              <a:t>-Colorless, highly penetrating gas with a sweet ethereal smell.</a:t>
            </a:r>
          </a:p>
          <a:p>
            <a:pPr algn="l" rtl="0">
              <a:buNone/>
            </a:pPr>
            <a:r>
              <a:rPr lang="en-US" dirty="0"/>
              <a:t>- Effective against all type of microorganisms including viruses and spores.</a:t>
            </a:r>
          </a:p>
          <a:p>
            <a:pPr algn="l" rtl="0">
              <a:buNone/>
            </a:pPr>
            <a:r>
              <a:rPr lang="en-US" dirty="0"/>
              <a:t>Formaldehyde gas</a:t>
            </a:r>
          </a:p>
          <a:p>
            <a:pPr algn="l" rtl="0">
              <a:buNone/>
            </a:pPr>
            <a:r>
              <a:rPr lang="en-US" dirty="0"/>
              <a:t>- Widely employed for fumigation of operation theaters and other rooms </a:t>
            </a:r>
          </a:p>
          <a:p>
            <a:pPr algn="l" rtl="0">
              <a:buNone/>
            </a:pPr>
            <a:r>
              <a:rPr lang="en-US" dirty="0"/>
              <a:t>Sterilization by filtration </a:t>
            </a:r>
          </a:p>
          <a:p>
            <a:pPr algn="l" rtl="0">
              <a:buNone/>
            </a:pPr>
            <a:r>
              <a:rPr lang="en-US" dirty="0"/>
              <a:t>Filtration helps to remove bacteria from heat labile liquids such as sera and solutions of sugars and antibiotics.</a:t>
            </a:r>
          </a:p>
          <a:p>
            <a:pPr algn="l" rtl="0">
              <a:buNone/>
            </a:pPr>
            <a:r>
              <a:rPr lang="en-US" dirty="0"/>
              <a:t>The following filters are used :</a:t>
            </a:r>
          </a:p>
          <a:p>
            <a:pPr algn="l" rtl="0">
              <a:buNone/>
            </a:pPr>
            <a:r>
              <a:rPr lang="en-US" dirty="0"/>
              <a:t>1- Candle filters</a:t>
            </a:r>
          </a:p>
          <a:p>
            <a:pPr algn="l" rtl="0">
              <a:buNone/>
            </a:pPr>
            <a:r>
              <a:rPr lang="en-US" dirty="0"/>
              <a:t>2- Asbestos filters</a:t>
            </a:r>
          </a:p>
          <a:p>
            <a:pPr algn="l" rtl="0">
              <a:buNone/>
            </a:pPr>
            <a:r>
              <a:rPr lang="en-US" dirty="0"/>
              <a:t>3- Sintered glass filters </a:t>
            </a:r>
          </a:p>
          <a:p>
            <a:pPr algn="l" rtl="0">
              <a:buNone/>
            </a:pPr>
            <a:r>
              <a:rPr lang="en-US" dirty="0"/>
              <a:t>4- Membrane filters </a:t>
            </a:r>
          </a:p>
          <a:p>
            <a:pPr algn="l" rtl="0">
              <a:buNone/>
            </a:pPr>
            <a:r>
              <a:rPr lang="en-US" u="sng" dirty="0"/>
              <a:t>Candle filters</a:t>
            </a:r>
            <a:endParaRPr lang="en-US" dirty="0"/>
          </a:p>
          <a:p>
            <a:pPr algn="l" rtl="0">
              <a:buNone/>
            </a:pPr>
            <a:r>
              <a:rPr lang="en-US" dirty="0"/>
              <a:t>- widely used for purification of water . There are two types:</a:t>
            </a:r>
          </a:p>
          <a:p>
            <a:pPr algn="l" rtl="0">
              <a:buNone/>
            </a:pPr>
            <a:r>
              <a:rPr lang="en-US" dirty="0"/>
              <a:t>a- Unglazed ceramic filter- chamberland filter </a:t>
            </a:r>
          </a:p>
          <a:p>
            <a:pPr algn="l" rtl="0">
              <a:buNone/>
            </a:pPr>
            <a:r>
              <a:rPr lang="en-US" dirty="0"/>
              <a:t>b- Diatomaceous earth filters- </a:t>
            </a:r>
            <a:r>
              <a:rPr lang="en-US" dirty="0" err="1"/>
              <a:t>Berkefeld</a:t>
            </a:r>
            <a:r>
              <a:rPr lang="en-US" dirty="0"/>
              <a:t> filters </a:t>
            </a:r>
          </a:p>
          <a:p>
            <a:pPr algn="l" rtl="0">
              <a:buNone/>
            </a:pPr>
            <a:r>
              <a:rPr lang="en-US" dirty="0"/>
              <a:t> </a:t>
            </a:r>
          </a:p>
          <a:p>
            <a:pPr algn="l">
              <a:buNone/>
            </a:pPr>
            <a:endParaRPr lang="ar-IQ"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4" name="Content Placeholder 3" descr="https://upload.wikimedia.org/wikipedia/commons/thumb/8/8a/Schematic_diagram_of_a_Chamberland_filter.svg/220px-Schematic_diagram_of_a_Chamberland_filter.svg.png"/>
          <p:cNvPicPr>
            <a:picLocks noGrp="1"/>
          </p:cNvPicPr>
          <p:nvPr>
            <p:ph idx="1"/>
          </p:nvPr>
        </p:nvPicPr>
        <p:blipFill>
          <a:blip r:embed="rId2"/>
          <a:srcRect/>
          <a:stretch>
            <a:fillRect/>
          </a:stretch>
        </p:blipFill>
        <p:spPr bwMode="auto">
          <a:xfrm>
            <a:off x="304800" y="0"/>
            <a:ext cx="4495800" cy="6553200"/>
          </a:xfrm>
          <a:prstGeom prst="rect">
            <a:avLst/>
          </a:prstGeom>
          <a:noFill/>
          <a:ln w="9525">
            <a:noFill/>
            <a:miter lim="800000"/>
            <a:headEnd/>
            <a:tailEnd/>
          </a:ln>
        </p:spPr>
      </p:pic>
      <p:pic>
        <p:nvPicPr>
          <p:cNvPr id="5" name="Picture 4" descr="نتيجة بحث الصور عن ‪candle filter wikipedia‬‏"/>
          <p:cNvPicPr/>
          <p:nvPr/>
        </p:nvPicPr>
        <p:blipFill>
          <a:blip r:embed="rId3"/>
          <a:srcRect/>
          <a:stretch>
            <a:fillRect/>
          </a:stretch>
        </p:blipFill>
        <p:spPr bwMode="auto">
          <a:xfrm>
            <a:off x="4572000" y="228600"/>
            <a:ext cx="4343400" cy="6400800"/>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a:xfrm>
            <a:off x="228600" y="0"/>
            <a:ext cx="8915400" cy="6126163"/>
          </a:xfrm>
        </p:spPr>
        <p:txBody>
          <a:bodyPr/>
          <a:lstStyle/>
          <a:p>
            <a:pPr algn="l" rtl="0">
              <a:buNone/>
            </a:pPr>
            <a:r>
              <a:rPr lang="en-US" dirty="0"/>
              <a:t>Asbestos filter</a:t>
            </a:r>
          </a:p>
          <a:p>
            <a:pPr algn="l" rtl="0">
              <a:buNone/>
            </a:pPr>
            <a:r>
              <a:rPr lang="en-US" dirty="0"/>
              <a:t>- disposable single use discs</a:t>
            </a:r>
          </a:p>
          <a:p>
            <a:pPr algn="l" rtl="0">
              <a:buNone/>
            </a:pPr>
            <a:r>
              <a:rPr lang="en-US" dirty="0"/>
              <a:t>- high adsorbing tendency </a:t>
            </a:r>
          </a:p>
          <a:p>
            <a:pPr algn="l" rtl="0">
              <a:buNone/>
            </a:pPr>
            <a:r>
              <a:rPr lang="en-US" dirty="0"/>
              <a:t>-carcinogenic</a:t>
            </a:r>
          </a:p>
          <a:p>
            <a:pPr algn="l" rtl="0">
              <a:buNone/>
            </a:pPr>
            <a:r>
              <a:rPr lang="en-US" dirty="0"/>
              <a:t>ex. Seitz filter</a:t>
            </a:r>
          </a:p>
          <a:p>
            <a:pPr algn="l">
              <a:buNone/>
            </a:pPr>
            <a:endParaRPr lang="ar-IQ" dirty="0"/>
          </a:p>
        </p:txBody>
      </p:sp>
      <p:pic>
        <p:nvPicPr>
          <p:cNvPr id="4" name="Picture 3" descr="نتيجة بحث الصور عن ‪seitz filter‬‏"/>
          <p:cNvPicPr/>
          <p:nvPr/>
        </p:nvPicPr>
        <p:blipFill>
          <a:blip r:embed="rId2"/>
          <a:srcRect/>
          <a:stretch>
            <a:fillRect/>
          </a:stretch>
        </p:blipFill>
        <p:spPr bwMode="auto">
          <a:xfrm>
            <a:off x="3505200" y="2057400"/>
            <a:ext cx="4841185" cy="48006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4" name="Content Placeholder 3" descr="نتيجة بحث الصور عن ‪flagella of gram positive bacteria cells‬‏"/>
          <p:cNvPicPr>
            <a:picLocks noGrp="1"/>
          </p:cNvPicPr>
          <p:nvPr>
            <p:ph idx="1"/>
          </p:nvPr>
        </p:nvPicPr>
        <p:blipFill>
          <a:blip r:embed="rId2"/>
          <a:srcRect/>
          <a:stretch>
            <a:fillRect/>
          </a:stretch>
        </p:blipFill>
        <p:spPr bwMode="auto">
          <a:xfrm>
            <a:off x="1" y="0"/>
            <a:ext cx="9144000" cy="6858000"/>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a:xfrm>
            <a:off x="457200" y="0"/>
            <a:ext cx="8229600" cy="6858000"/>
          </a:xfrm>
        </p:spPr>
        <p:txBody>
          <a:bodyPr/>
          <a:lstStyle/>
          <a:p>
            <a:pPr algn="l" rtl="0">
              <a:buNone/>
            </a:pPr>
            <a:r>
              <a:rPr lang="en-US" dirty="0"/>
              <a:t>Sintered glass filter</a:t>
            </a:r>
          </a:p>
          <a:p>
            <a:pPr algn="l" rtl="0">
              <a:buNone/>
            </a:pPr>
            <a:r>
              <a:rPr lang="en-US" dirty="0"/>
              <a:t>- prepared by heat fusing powered glass particles of graded size</a:t>
            </a:r>
          </a:p>
          <a:p>
            <a:endParaRPr lang="ar-IQ" dirty="0"/>
          </a:p>
        </p:txBody>
      </p:sp>
      <p:pic>
        <p:nvPicPr>
          <p:cNvPr id="4" name="Picture 3" descr="نتيجة بحث الصور عن ‪sintered glass filter‬‏"/>
          <p:cNvPicPr/>
          <p:nvPr/>
        </p:nvPicPr>
        <p:blipFill>
          <a:blip r:embed="rId2"/>
          <a:srcRect/>
          <a:stretch>
            <a:fillRect/>
          </a:stretch>
        </p:blipFill>
        <p:spPr bwMode="auto">
          <a:xfrm>
            <a:off x="4191000" y="1828800"/>
            <a:ext cx="3932555" cy="4724400"/>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a:xfrm>
            <a:off x="457200" y="0"/>
            <a:ext cx="8229600" cy="6858000"/>
          </a:xfrm>
        </p:spPr>
        <p:txBody>
          <a:bodyPr/>
          <a:lstStyle/>
          <a:p>
            <a:pPr algn="l" rtl="0">
              <a:buNone/>
            </a:pPr>
            <a:r>
              <a:rPr lang="en-US" dirty="0"/>
              <a:t>Membrane filters</a:t>
            </a:r>
          </a:p>
          <a:p>
            <a:pPr algn="l" rtl="0">
              <a:buNone/>
            </a:pPr>
            <a:r>
              <a:rPr lang="en-US" dirty="0"/>
              <a:t>- made of cellulose esters or other polymers</a:t>
            </a:r>
          </a:p>
          <a:p>
            <a:pPr algn="l" rtl="0">
              <a:buNone/>
            </a:pPr>
            <a:r>
              <a:rPr lang="en-US" dirty="0"/>
              <a:t>uses:</a:t>
            </a:r>
          </a:p>
          <a:p>
            <a:pPr algn="l" rtl="0">
              <a:buNone/>
            </a:pPr>
            <a:r>
              <a:rPr lang="en-US" dirty="0"/>
              <a:t>- water purification and analysis</a:t>
            </a:r>
          </a:p>
          <a:p>
            <a:pPr algn="l" rtl="0">
              <a:buNone/>
            </a:pPr>
            <a:r>
              <a:rPr lang="en-US" dirty="0"/>
              <a:t>- sterilization sterility testing .</a:t>
            </a:r>
          </a:p>
          <a:p>
            <a:pPr algn="l" rtl="0">
              <a:buNone/>
            </a:pPr>
            <a:r>
              <a:rPr lang="en-US" dirty="0"/>
              <a:t>- preparation of solution for parenteral use</a:t>
            </a:r>
          </a:p>
          <a:p>
            <a:endParaRPr lang="ar-IQ" dirty="0"/>
          </a:p>
        </p:txBody>
      </p:sp>
      <p:pic>
        <p:nvPicPr>
          <p:cNvPr id="4" name="Picture 3" descr="نتيجة بحث الصور عن ‪membrane filter pictures‬‏"/>
          <p:cNvPicPr/>
          <p:nvPr/>
        </p:nvPicPr>
        <p:blipFill>
          <a:blip r:embed="rId2"/>
          <a:srcRect/>
          <a:stretch>
            <a:fillRect/>
          </a:stretch>
        </p:blipFill>
        <p:spPr bwMode="auto">
          <a:xfrm>
            <a:off x="2590800" y="3733800"/>
            <a:ext cx="5139359" cy="2385392"/>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a:xfrm>
            <a:off x="0" y="0"/>
            <a:ext cx="9144000" cy="6858000"/>
          </a:xfrm>
        </p:spPr>
        <p:txBody>
          <a:bodyPr>
            <a:normAutofit fontScale="70000" lnSpcReduction="20000"/>
          </a:bodyPr>
          <a:lstStyle/>
          <a:p>
            <a:pPr algn="l" rtl="0">
              <a:buNone/>
            </a:pPr>
            <a:r>
              <a:rPr lang="en-US" dirty="0"/>
              <a:t>Non- ionizing radiation</a:t>
            </a:r>
          </a:p>
          <a:p>
            <a:pPr algn="l" rtl="0">
              <a:buNone/>
            </a:pPr>
            <a:r>
              <a:rPr lang="en-US" dirty="0"/>
              <a:t>- electromagnetic rays with longer wavelength.</a:t>
            </a:r>
          </a:p>
          <a:p>
            <a:pPr algn="l" rtl="0">
              <a:buNone/>
            </a:pPr>
            <a:r>
              <a:rPr lang="en-US" dirty="0"/>
              <a:t>- Absorbed as heat.</a:t>
            </a:r>
          </a:p>
          <a:p>
            <a:pPr algn="l" rtl="0">
              <a:buNone/>
            </a:pPr>
            <a:r>
              <a:rPr lang="en-US" dirty="0"/>
              <a:t>- Can be considered as hot air sterilization .</a:t>
            </a:r>
          </a:p>
          <a:p>
            <a:pPr algn="l" rtl="0">
              <a:buNone/>
            </a:pPr>
            <a:r>
              <a:rPr lang="en-US" dirty="0"/>
              <a:t>- Used in rapid mass sterilization of </a:t>
            </a:r>
            <a:r>
              <a:rPr lang="en-US" dirty="0" err="1"/>
              <a:t>prepacked</a:t>
            </a:r>
            <a:r>
              <a:rPr lang="en-US" dirty="0"/>
              <a:t> syringes and catheters</a:t>
            </a:r>
          </a:p>
          <a:p>
            <a:pPr algn="l" rtl="0">
              <a:buNone/>
            </a:pPr>
            <a:r>
              <a:rPr lang="en-US" dirty="0"/>
              <a:t>ex:     UV  rays</a:t>
            </a:r>
          </a:p>
          <a:p>
            <a:pPr algn="l" rtl="0">
              <a:buNone/>
            </a:pPr>
            <a:r>
              <a:rPr lang="en-US" dirty="0"/>
              <a:t>Radiation </a:t>
            </a:r>
          </a:p>
          <a:p>
            <a:pPr algn="l" rtl="0">
              <a:buNone/>
            </a:pPr>
            <a:r>
              <a:rPr lang="en-US" dirty="0"/>
              <a:t>Two types of radiations are used</a:t>
            </a:r>
          </a:p>
          <a:p>
            <a:pPr algn="l" rtl="0">
              <a:buNone/>
            </a:pPr>
            <a:r>
              <a:rPr lang="en-US" dirty="0"/>
              <a:t>1-Non- ionizing</a:t>
            </a:r>
          </a:p>
          <a:p>
            <a:pPr algn="l" rtl="0">
              <a:buNone/>
            </a:pPr>
            <a:r>
              <a:rPr lang="en-US" dirty="0"/>
              <a:t>2- Ionizing</a:t>
            </a:r>
          </a:p>
          <a:p>
            <a:pPr algn="l" rtl="0">
              <a:buNone/>
            </a:pPr>
            <a:r>
              <a:rPr lang="en-US" u="sng" dirty="0"/>
              <a:t>Ionizing radiations</a:t>
            </a:r>
            <a:endParaRPr lang="en-US" dirty="0"/>
          </a:p>
          <a:p>
            <a:pPr algn="l" rtl="0">
              <a:buNone/>
            </a:pPr>
            <a:r>
              <a:rPr lang="en-US" dirty="0"/>
              <a:t>- X- rays, gamma rays and cosmic rays</a:t>
            </a:r>
          </a:p>
          <a:p>
            <a:pPr algn="l" rtl="0">
              <a:buNone/>
            </a:pPr>
            <a:r>
              <a:rPr lang="en-US" dirty="0"/>
              <a:t>- High penetrative power</a:t>
            </a:r>
          </a:p>
          <a:p>
            <a:pPr algn="l" rtl="0">
              <a:buNone/>
            </a:pPr>
            <a:r>
              <a:rPr lang="en-US" dirty="0"/>
              <a:t>- No appreciable increase in the temperature- cold sterilization</a:t>
            </a:r>
          </a:p>
          <a:p>
            <a:pPr algn="l" rtl="0">
              <a:buNone/>
            </a:pPr>
            <a:r>
              <a:rPr lang="en-US" dirty="0"/>
              <a:t>- Sterilize plastics Syringes , catheters, grease fabrics metal foils.</a:t>
            </a:r>
          </a:p>
          <a:p>
            <a:pPr algn="l" rtl="0">
              <a:buNone/>
            </a:pPr>
            <a:r>
              <a:rPr lang="en-US" dirty="0"/>
              <a:t>Transonic and sonic vibration</a:t>
            </a:r>
          </a:p>
          <a:p>
            <a:pPr algn="l" rtl="0">
              <a:buNone/>
            </a:pPr>
            <a:r>
              <a:rPr lang="en-US" dirty="0"/>
              <a:t>- bactericidal</a:t>
            </a:r>
          </a:p>
          <a:p>
            <a:pPr algn="l" rtl="0">
              <a:buNone/>
            </a:pPr>
            <a:r>
              <a:rPr lang="en-US" dirty="0"/>
              <a:t>- microorganisms vary in their sensitivity hence no practical value in sterilization and disinfection</a:t>
            </a:r>
          </a:p>
          <a:p>
            <a:endParaRPr lang="ar-IQ"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a:xfrm>
            <a:off x="0" y="0"/>
            <a:ext cx="9144000" cy="6858000"/>
          </a:xfrm>
        </p:spPr>
        <p:txBody>
          <a:bodyPr>
            <a:normAutofit/>
          </a:bodyPr>
          <a:lstStyle/>
          <a:p>
            <a:pPr algn="l" rtl="0">
              <a:buNone/>
            </a:pPr>
            <a:r>
              <a:rPr lang="en-US" b="1" dirty="0"/>
              <a:t>Flagellar arrangement schemes</a:t>
            </a:r>
            <a:endParaRPr lang="en-US" b="1" i="1" dirty="0"/>
          </a:p>
          <a:p>
            <a:pPr algn="l" rtl="0">
              <a:buNone/>
            </a:pPr>
            <a:r>
              <a:rPr lang="en-US" dirty="0"/>
              <a:t>Examples of bacterial flagella arrangement schemes. </a:t>
            </a:r>
          </a:p>
          <a:p>
            <a:pPr algn="l" rtl="0">
              <a:buNone/>
            </a:pPr>
            <a:r>
              <a:rPr lang="en-US" dirty="0"/>
              <a:t>A-</a:t>
            </a:r>
            <a:r>
              <a:rPr lang="en-US" dirty="0" err="1"/>
              <a:t>monotrichous</a:t>
            </a:r>
            <a:r>
              <a:rPr lang="en-US" dirty="0"/>
              <a:t/>
            </a:r>
            <a:br>
              <a:rPr lang="en-US" dirty="0"/>
            </a:br>
            <a:r>
              <a:rPr lang="en-US" dirty="0"/>
              <a:t>B-</a:t>
            </a:r>
            <a:r>
              <a:rPr lang="en-US" dirty="0" err="1"/>
              <a:t>lophotrichous</a:t>
            </a:r>
            <a:r>
              <a:rPr lang="en-US" dirty="0"/>
              <a:t/>
            </a:r>
            <a:br>
              <a:rPr lang="en-US" dirty="0"/>
            </a:br>
            <a:r>
              <a:rPr lang="en-US" dirty="0"/>
              <a:t>C-</a:t>
            </a:r>
            <a:r>
              <a:rPr lang="en-US" dirty="0" err="1"/>
              <a:t>amphitrichous</a:t>
            </a:r>
            <a:r>
              <a:rPr lang="en-US" dirty="0"/>
              <a:t/>
            </a:r>
            <a:br>
              <a:rPr lang="en-US" dirty="0"/>
            </a:br>
            <a:r>
              <a:rPr lang="en-US" dirty="0"/>
              <a:t>D-</a:t>
            </a:r>
            <a:r>
              <a:rPr lang="en-US" dirty="0" err="1"/>
              <a:t>peritrichous</a:t>
            </a:r>
            <a:endParaRPr lang="en-US" dirty="0"/>
          </a:p>
          <a:p>
            <a:pPr algn="l">
              <a:buNone/>
            </a:pPr>
            <a:r>
              <a:rPr lang="en-US" dirty="0"/>
              <a:t>Different species of bacteria have different numbers </a:t>
            </a:r>
            <a:endParaRPr lang="ar-IQ" dirty="0" smtClean="0"/>
          </a:p>
          <a:p>
            <a:pPr algn="l">
              <a:buNone/>
            </a:pPr>
            <a:r>
              <a:rPr lang="en-US" dirty="0" smtClean="0"/>
              <a:t>and </a:t>
            </a:r>
            <a:r>
              <a:rPr lang="en-US" dirty="0"/>
              <a:t>arrangements of flagella.</a:t>
            </a:r>
          </a:p>
          <a:p>
            <a:pPr algn="l">
              <a:buNone/>
            </a:pPr>
            <a:endParaRPr lang="ar-IQ"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a:xfrm>
            <a:off x="0" y="0"/>
            <a:ext cx="9144000" cy="6858000"/>
          </a:xfrm>
        </p:spPr>
        <p:txBody>
          <a:bodyPr>
            <a:normAutofit fontScale="92500"/>
          </a:bodyPr>
          <a:lstStyle/>
          <a:p>
            <a:pPr lvl="0" algn="l" rtl="0">
              <a:buNone/>
            </a:pPr>
            <a:r>
              <a:rPr lang="en-US" dirty="0" err="1"/>
              <a:t>Monotrichous</a:t>
            </a:r>
            <a:r>
              <a:rPr lang="en-US" dirty="0"/>
              <a:t> bacteria have a single flagellum (e.g., </a:t>
            </a:r>
            <a:r>
              <a:rPr lang="en-US" i="1" u="sng" dirty="0" err="1">
                <a:hlinkClick r:id="rId2" tooltip="Vibrio cholerae"/>
              </a:rPr>
              <a:t>Vibrio</a:t>
            </a:r>
            <a:r>
              <a:rPr lang="en-US" i="1" u="sng" dirty="0">
                <a:hlinkClick r:id="rId2" tooltip="Vibrio cholerae"/>
              </a:rPr>
              <a:t> </a:t>
            </a:r>
            <a:r>
              <a:rPr lang="en-US" i="1" u="sng" dirty="0" err="1">
                <a:hlinkClick r:id="rId2" tooltip="Vibrio cholerae"/>
              </a:rPr>
              <a:t>cholerae</a:t>
            </a:r>
            <a:r>
              <a:rPr lang="en-US" dirty="0"/>
              <a:t>).</a:t>
            </a:r>
          </a:p>
          <a:p>
            <a:pPr algn="l" rtl="0">
              <a:buNone/>
            </a:pPr>
            <a:r>
              <a:rPr lang="en-US" dirty="0" err="1"/>
              <a:t>Lophotrichous</a:t>
            </a:r>
            <a:r>
              <a:rPr lang="en-US" dirty="0"/>
              <a:t> bacteria have multiple flagella located at the same spot on the bacterial surfaces which act in concert to drive the bacteria in a single direction. In many cases, the bases of multiple flagella are surrounded by a specialized region of the cell membrane, the so-called polar </a:t>
            </a:r>
            <a:r>
              <a:rPr lang="en-US" dirty="0" smtClean="0"/>
              <a:t>organelle.</a:t>
            </a:r>
          </a:p>
          <a:p>
            <a:pPr lvl="0" algn="l" rtl="0"/>
            <a:r>
              <a:rPr lang="en-US" dirty="0" err="1"/>
              <a:t>Amphitrichous</a:t>
            </a:r>
            <a:r>
              <a:rPr lang="en-US" dirty="0"/>
              <a:t> bacteria have a single flagellum on each of two opposite ends (only one flagellum operates at a time, allowing the bacterium to reverse course rapidly by switching which flagellum is active).</a:t>
            </a:r>
          </a:p>
          <a:p>
            <a:pPr lvl="0" algn="l" rtl="0"/>
            <a:r>
              <a:rPr lang="en-US" dirty="0" err="1"/>
              <a:t>Peritrichous</a:t>
            </a:r>
            <a:r>
              <a:rPr lang="en-US" dirty="0"/>
              <a:t> bacteria have flagella projecting in all directions (e.g., </a:t>
            </a:r>
            <a:r>
              <a:rPr lang="en-US" i="1" dirty="0"/>
              <a:t>   E. coli</a:t>
            </a:r>
            <a:r>
              <a:rPr lang="en-US" dirty="0"/>
              <a:t>).</a:t>
            </a:r>
          </a:p>
          <a:p>
            <a:pPr algn="l" rtl="0">
              <a:buNone/>
            </a:pPr>
            <a:endParaRPr lang="ar-IQ"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4" name="Content Placeholder 3" descr="نتيجة بحث الصور عن ‪types of flagella in bacteria with examples‬‏"/>
          <p:cNvPicPr>
            <a:picLocks noGrp="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a:xfrm>
            <a:off x="0" y="0"/>
            <a:ext cx="9144000" cy="6858000"/>
          </a:xfrm>
        </p:spPr>
        <p:txBody>
          <a:bodyPr>
            <a:normAutofit lnSpcReduction="10000"/>
          </a:bodyPr>
          <a:lstStyle/>
          <a:p>
            <a:pPr algn="l" rtl="0"/>
            <a:r>
              <a:rPr lang="en-US" b="1" dirty="0"/>
              <a:t>Function of bacterial flagella</a:t>
            </a:r>
            <a:endParaRPr lang="en-US" dirty="0"/>
          </a:p>
          <a:p>
            <a:pPr algn="l" rtl="0"/>
            <a:r>
              <a:rPr lang="en-US" dirty="0"/>
              <a:t>-Rotation propels bacterium through environment</a:t>
            </a:r>
          </a:p>
          <a:p>
            <a:pPr algn="l" rtl="0"/>
            <a:r>
              <a:rPr lang="en-US" dirty="0"/>
              <a:t>-Rotation can be clockwise or counterclockwise reversible</a:t>
            </a:r>
          </a:p>
          <a:p>
            <a:pPr algn="l" rtl="0"/>
            <a:r>
              <a:rPr lang="en-US" dirty="0"/>
              <a:t>- Bacteria move in response to stimuli (taxis)</a:t>
            </a:r>
          </a:p>
          <a:p>
            <a:pPr algn="l" rtl="0"/>
            <a:r>
              <a:rPr lang="en-US" dirty="0"/>
              <a:t>◙ Runs – movements of cell in single direction for some time due to counterclockwise flagellar rotation; increase with favorable stimuli (positive chemotaxis, positive phototaxis)</a:t>
            </a:r>
          </a:p>
          <a:p>
            <a:pPr algn="l" rtl="0"/>
            <a:r>
              <a:rPr lang="en-US" dirty="0"/>
              <a:t>◙ tumbles – abrupt , random changes in direction  due to clockwise flagellar rotation; increase with unfavorable stimuli (negative chemotaxis, negative phototaxis).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TotalTime>
  <Words>1493</Words>
  <Application>Microsoft Office PowerPoint</Application>
  <PresentationFormat>On-screen Show (4:3)</PresentationFormat>
  <Paragraphs>261</Paragraphs>
  <Slides>52</Slides>
  <Notes>0</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Office Theme</vt:lpstr>
      <vt:lpstr>Prokaryotic cell structure </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vector>
  </TitlesOfParts>
  <Company>Deftones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Prokaryotic cell structure </dc:title>
  <dc:creator>pc</dc:creator>
  <cp:lastModifiedBy>pc</cp:lastModifiedBy>
  <cp:revision>24</cp:revision>
  <dcterms:created xsi:type="dcterms:W3CDTF">2016-12-03T20:01:28Z</dcterms:created>
  <dcterms:modified xsi:type="dcterms:W3CDTF">2017-10-09T19:15:03Z</dcterms:modified>
</cp:coreProperties>
</file>